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20"/>
  </p:notesMasterIdLst>
  <p:sldIdLst>
    <p:sldId id="261" r:id="rId2"/>
    <p:sldId id="267" r:id="rId3"/>
    <p:sldId id="268" r:id="rId4"/>
    <p:sldId id="269" r:id="rId5"/>
    <p:sldId id="270" r:id="rId6"/>
    <p:sldId id="271" r:id="rId7"/>
    <p:sldId id="272" r:id="rId8"/>
    <p:sldId id="275" r:id="rId9"/>
    <p:sldId id="277" r:id="rId10"/>
    <p:sldId id="279" r:id="rId11"/>
    <p:sldId id="280" r:id="rId12"/>
    <p:sldId id="281" r:id="rId13"/>
    <p:sldId id="282" r:id="rId14"/>
    <p:sldId id="273" r:id="rId15"/>
    <p:sldId id="274" r:id="rId16"/>
    <p:sldId id="283" r:id="rId17"/>
    <p:sldId id="276" r:id="rId18"/>
    <p:sldId id="26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1E8F"/>
    <a:srgbClr val="F2913C"/>
    <a:srgbClr val="FD5632"/>
    <a:srgbClr val="3F2464"/>
    <a:srgbClr val="4DF3C5"/>
    <a:srgbClr val="A0DD81"/>
    <a:srgbClr val="336699"/>
    <a:srgbClr val="CD26B1"/>
    <a:srgbClr val="96D37B"/>
    <a:srgbClr val="F56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8"/>
    <p:restoredTop sz="82310" autoAdjust="0"/>
  </p:normalViewPr>
  <p:slideViewPr>
    <p:cSldViewPr snapToGrid="0" snapToObjects="1">
      <p:cViewPr varScale="1">
        <p:scale>
          <a:sx n="76" d="100"/>
          <a:sy n="76" d="100"/>
        </p:scale>
        <p:origin x="66" y="84"/>
      </p:cViewPr>
      <p:guideLst/>
    </p:cSldViewPr>
  </p:slideViewPr>
  <p:outlineViewPr>
    <p:cViewPr>
      <p:scale>
        <a:sx n="100" d="100"/>
        <a:sy n="100" d="100"/>
      </p:scale>
      <p:origin x="0" y="-5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EC5004-BA85-4155-9E38-2A774080B9E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5C5D40-6637-4CCB-8BF3-D1B64F18B95F}">
      <dgm:prSet phldrT="[Text]"/>
      <dgm:spPr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/>
            <a:t>Governance</a:t>
          </a:r>
        </a:p>
      </dgm:t>
    </dgm:pt>
    <dgm:pt modelId="{74DB9C5F-F6B3-4F8D-8747-D321814A9794}" type="parTrans" cxnId="{CA3561EE-EA16-4DE0-9E61-8829283E12D4}">
      <dgm:prSet/>
      <dgm:spPr/>
      <dgm:t>
        <a:bodyPr/>
        <a:lstStyle/>
        <a:p>
          <a:endParaRPr lang="en-US"/>
        </a:p>
      </dgm:t>
    </dgm:pt>
    <dgm:pt modelId="{D85CEA6B-AC9C-4D4F-A343-ABBC6173315E}" type="sibTrans" cxnId="{CA3561EE-EA16-4DE0-9E61-8829283E12D4}">
      <dgm:prSet/>
      <dgm:spPr/>
      <dgm:t>
        <a:bodyPr/>
        <a:lstStyle/>
        <a:p>
          <a:endParaRPr lang="en-US"/>
        </a:p>
      </dgm:t>
    </dgm:pt>
    <dgm:pt modelId="{3636ED98-8321-4DCA-A4A6-4FCCC1BD8197}">
      <dgm:prSet phldrT="[Text]"/>
      <dgm:spPr/>
      <dgm:t>
        <a:bodyPr/>
        <a:lstStyle/>
        <a:p>
          <a:r>
            <a:rPr lang="en-US" dirty="0"/>
            <a:t>Strategy &amp; Metrics</a:t>
          </a:r>
        </a:p>
      </dgm:t>
    </dgm:pt>
    <dgm:pt modelId="{6AE11B97-7497-4438-8931-06AA7C89672D}" type="parTrans" cxnId="{3AACB449-7C2A-4045-987E-E957BCEB49D1}">
      <dgm:prSet/>
      <dgm:spPr/>
      <dgm:t>
        <a:bodyPr/>
        <a:lstStyle/>
        <a:p>
          <a:endParaRPr lang="en-US"/>
        </a:p>
      </dgm:t>
    </dgm:pt>
    <dgm:pt modelId="{C9BD50E2-2944-4BB6-98FA-80D8AF3F7525}" type="sibTrans" cxnId="{3AACB449-7C2A-4045-987E-E957BCEB49D1}">
      <dgm:prSet/>
      <dgm:spPr/>
      <dgm:t>
        <a:bodyPr/>
        <a:lstStyle/>
        <a:p>
          <a:endParaRPr lang="en-US"/>
        </a:p>
      </dgm:t>
    </dgm:pt>
    <dgm:pt modelId="{2A1B0C75-943F-4BB5-87F7-FA49496E1093}">
      <dgm:prSet phldrT="[Text]"/>
      <dgm:spPr/>
      <dgm:t>
        <a:bodyPr/>
        <a:lstStyle/>
        <a:p>
          <a:r>
            <a:rPr lang="en-US" dirty="0"/>
            <a:t>Policy &amp; Compliance</a:t>
          </a:r>
        </a:p>
      </dgm:t>
    </dgm:pt>
    <dgm:pt modelId="{6D9C2C40-FBE5-4D11-B4DB-BF6D73CF9238}" type="parTrans" cxnId="{FDB06E37-6159-4332-9D57-E0522BE94EEF}">
      <dgm:prSet/>
      <dgm:spPr/>
      <dgm:t>
        <a:bodyPr/>
        <a:lstStyle/>
        <a:p>
          <a:endParaRPr lang="en-US"/>
        </a:p>
      </dgm:t>
    </dgm:pt>
    <dgm:pt modelId="{3FA4DBFE-7BE6-46AA-8BAD-3B9049DB8275}" type="sibTrans" cxnId="{FDB06E37-6159-4332-9D57-E0522BE94EEF}">
      <dgm:prSet/>
      <dgm:spPr/>
      <dgm:t>
        <a:bodyPr/>
        <a:lstStyle/>
        <a:p>
          <a:endParaRPr lang="en-US"/>
        </a:p>
      </dgm:t>
    </dgm:pt>
    <dgm:pt modelId="{6A38E2B1-E605-4199-9179-9B5DC93ACD6A}">
      <dgm:prSet phldrT="[Text]"/>
      <dgm:spPr>
        <a:solidFill>
          <a:srgbClr val="FFFF00"/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>
              <a:solidFill>
                <a:schemeClr val="accent1">
                  <a:lumMod val="60000"/>
                  <a:lumOff val="40000"/>
                </a:schemeClr>
              </a:solidFill>
            </a:rPr>
            <a:t>Design</a:t>
          </a:r>
        </a:p>
      </dgm:t>
    </dgm:pt>
    <dgm:pt modelId="{3C805E7E-1221-4455-B4F9-34D76C8DD104}" type="parTrans" cxnId="{6CFF4197-36BB-4C7C-A4EF-946F4A475841}">
      <dgm:prSet/>
      <dgm:spPr/>
      <dgm:t>
        <a:bodyPr/>
        <a:lstStyle/>
        <a:p>
          <a:endParaRPr lang="en-US"/>
        </a:p>
      </dgm:t>
    </dgm:pt>
    <dgm:pt modelId="{6C5ECBD0-1B3B-4DBE-895D-5FAE3159B711}" type="sibTrans" cxnId="{6CFF4197-36BB-4C7C-A4EF-946F4A475841}">
      <dgm:prSet/>
      <dgm:spPr/>
      <dgm:t>
        <a:bodyPr/>
        <a:lstStyle/>
        <a:p>
          <a:endParaRPr lang="en-US"/>
        </a:p>
      </dgm:t>
    </dgm:pt>
    <dgm:pt modelId="{6AE7DA71-6A7C-4D3B-A036-B87BD530F194}">
      <dgm:prSet phldrT="[Text]"/>
      <dgm:spPr/>
      <dgm:t>
        <a:bodyPr/>
        <a:lstStyle/>
        <a:p>
          <a:r>
            <a:rPr lang="en-US" dirty="0"/>
            <a:t>Threat Assessment</a:t>
          </a:r>
        </a:p>
      </dgm:t>
    </dgm:pt>
    <dgm:pt modelId="{8567C269-0A90-4B41-8FAC-3AB785FD3AAC}" type="parTrans" cxnId="{1CE0C7B9-1EFC-45DE-8E6E-33232173D863}">
      <dgm:prSet/>
      <dgm:spPr/>
      <dgm:t>
        <a:bodyPr/>
        <a:lstStyle/>
        <a:p>
          <a:endParaRPr lang="en-US"/>
        </a:p>
      </dgm:t>
    </dgm:pt>
    <dgm:pt modelId="{AE00EFAD-78A5-4BBD-925B-4DDB9E8BCA75}" type="sibTrans" cxnId="{1CE0C7B9-1EFC-45DE-8E6E-33232173D863}">
      <dgm:prSet/>
      <dgm:spPr/>
      <dgm:t>
        <a:bodyPr/>
        <a:lstStyle/>
        <a:p>
          <a:endParaRPr lang="en-US"/>
        </a:p>
      </dgm:t>
    </dgm:pt>
    <dgm:pt modelId="{CD84505D-2186-4CBA-AE32-A77E8117915C}">
      <dgm:prSet phldrT="[Text]"/>
      <dgm:spPr/>
      <dgm:t>
        <a:bodyPr/>
        <a:lstStyle/>
        <a:p>
          <a:r>
            <a:rPr lang="en-US" dirty="0"/>
            <a:t>Security Requirements</a:t>
          </a:r>
        </a:p>
      </dgm:t>
    </dgm:pt>
    <dgm:pt modelId="{46922B2C-F524-407C-A058-3380A85BB1B6}" type="parTrans" cxnId="{608B44F8-E77A-4D5B-9D02-65A29F8F5253}">
      <dgm:prSet/>
      <dgm:spPr/>
      <dgm:t>
        <a:bodyPr/>
        <a:lstStyle/>
        <a:p>
          <a:endParaRPr lang="en-US"/>
        </a:p>
      </dgm:t>
    </dgm:pt>
    <dgm:pt modelId="{99CF9628-07A6-4B54-ABF3-54A9869D099C}" type="sibTrans" cxnId="{608B44F8-E77A-4D5B-9D02-65A29F8F5253}">
      <dgm:prSet/>
      <dgm:spPr/>
      <dgm:t>
        <a:bodyPr/>
        <a:lstStyle/>
        <a:p>
          <a:endParaRPr lang="en-US"/>
        </a:p>
      </dgm:t>
    </dgm:pt>
    <dgm:pt modelId="{F27ACCAB-6581-4146-9B1C-B6A6C1C0BE77}">
      <dgm:prSet phldrT="[Text]"/>
      <dgm:spPr>
        <a:solidFill>
          <a:srgbClr val="663300"/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/>
            <a:t>Implementation</a:t>
          </a:r>
        </a:p>
      </dgm:t>
    </dgm:pt>
    <dgm:pt modelId="{42E6AE9F-A378-4F4C-BF9B-7484BC3E55EA}" type="parTrans" cxnId="{52B102B5-F770-4278-9935-1FF7BD9566BD}">
      <dgm:prSet/>
      <dgm:spPr/>
      <dgm:t>
        <a:bodyPr/>
        <a:lstStyle/>
        <a:p>
          <a:endParaRPr lang="en-US"/>
        </a:p>
      </dgm:t>
    </dgm:pt>
    <dgm:pt modelId="{51653579-70E9-42EE-95EC-E86BA9791F5B}" type="sibTrans" cxnId="{52B102B5-F770-4278-9935-1FF7BD9566BD}">
      <dgm:prSet/>
      <dgm:spPr/>
      <dgm:t>
        <a:bodyPr/>
        <a:lstStyle/>
        <a:p>
          <a:endParaRPr lang="en-US"/>
        </a:p>
      </dgm:t>
    </dgm:pt>
    <dgm:pt modelId="{80463AB6-825B-495C-B2C0-0263AC68032F}">
      <dgm:prSet phldrT="[Text]"/>
      <dgm:spPr/>
      <dgm:t>
        <a:bodyPr/>
        <a:lstStyle/>
        <a:p>
          <a:r>
            <a:rPr lang="en-US" dirty="0"/>
            <a:t>Secure Build</a:t>
          </a:r>
        </a:p>
      </dgm:t>
    </dgm:pt>
    <dgm:pt modelId="{6FFC9385-BA55-4716-A179-A793FFF3A717}" type="parTrans" cxnId="{8CFA3C0A-126F-4103-943A-ECE3FFB68B08}">
      <dgm:prSet/>
      <dgm:spPr/>
      <dgm:t>
        <a:bodyPr/>
        <a:lstStyle/>
        <a:p>
          <a:endParaRPr lang="en-US"/>
        </a:p>
      </dgm:t>
    </dgm:pt>
    <dgm:pt modelId="{10E4136B-FE0D-4F15-9EC5-2C0B88694995}" type="sibTrans" cxnId="{8CFA3C0A-126F-4103-943A-ECE3FFB68B08}">
      <dgm:prSet/>
      <dgm:spPr/>
      <dgm:t>
        <a:bodyPr/>
        <a:lstStyle/>
        <a:p>
          <a:endParaRPr lang="en-US"/>
        </a:p>
      </dgm:t>
    </dgm:pt>
    <dgm:pt modelId="{BED0E70C-B6E6-4B3C-8720-A86521787D3E}">
      <dgm:prSet phldrT="[Text]"/>
      <dgm:spPr/>
      <dgm:t>
        <a:bodyPr/>
        <a:lstStyle/>
        <a:p>
          <a:r>
            <a:rPr lang="en-US" dirty="0"/>
            <a:t>Education &amp; Guidance</a:t>
          </a:r>
        </a:p>
      </dgm:t>
    </dgm:pt>
    <dgm:pt modelId="{B06CF37B-6E91-4688-9A0F-5B4CE083EB29}" type="parTrans" cxnId="{63BADD0B-D5A0-4220-9FDD-AFD19DD286D7}">
      <dgm:prSet/>
      <dgm:spPr/>
      <dgm:t>
        <a:bodyPr/>
        <a:lstStyle/>
        <a:p>
          <a:endParaRPr lang="en-US"/>
        </a:p>
      </dgm:t>
    </dgm:pt>
    <dgm:pt modelId="{CE017D09-330C-44B3-B241-EF542F4D3D50}" type="sibTrans" cxnId="{63BADD0B-D5A0-4220-9FDD-AFD19DD286D7}">
      <dgm:prSet/>
      <dgm:spPr/>
      <dgm:t>
        <a:bodyPr/>
        <a:lstStyle/>
        <a:p>
          <a:endParaRPr lang="en-US"/>
        </a:p>
      </dgm:t>
    </dgm:pt>
    <dgm:pt modelId="{1E09683A-D493-4210-918E-6BAF83FFEBCF}">
      <dgm:prSet phldrT="[Text]"/>
      <dgm:spPr/>
      <dgm:t>
        <a:bodyPr/>
        <a:lstStyle/>
        <a:p>
          <a:r>
            <a:rPr lang="en-US"/>
            <a:t>Security </a:t>
          </a:r>
          <a:r>
            <a:rPr lang="en-US" dirty="0"/>
            <a:t>Architecture</a:t>
          </a:r>
        </a:p>
      </dgm:t>
    </dgm:pt>
    <dgm:pt modelId="{CC0D3ED4-481E-471D-B79B-6A890BAE5A1E}" type="parTrans" cxnId="{A26E4080-CD66-424B-8C02-096D87EE8A52}">
      <dgm:prSet/>
      <dgm:spPr/>
      <dgm:t>
        <a:bodyPr/>
        <a:lstStyle/>
        <a:p>
          <a:endParaRPr lang="en-US"/>
        </a:p>
      </dgm:t>
    </dgm:pt>
    <dgm:pt modelId="{CC3EC60B-439A-481D-AAE9-207F3A304A0F}" type="sibTrans" cxnId="{A26E4080-CD66-424B-8C02-096D87EE8A52}">
      <dgm:prSet/>
      <dgm:spPr/>
      <dgm:t>
        <a:bodyPr/>
        <a:lstStyle/>
        <a:p>
          <a:endParaRPr lang="en-US"/>
        </a:p>
      </dgm:t>
    </dgm:pt>
    <dgm:pt modelId="{7775F3CB-F3B6-45AA-B058-05078C86BE87}">
      <dgm:prSet phldrT="[Text]"/>
      <dgm:spPr/>
      <dgm:t>
        <a:bodyPr/>
        <a:lstStyle/>
        <a:p>
          <a:r>
            <a:rPr lang="en-US" dirty="0"/>
            <a:t>Secure Deployment</a:t>
          </a:r>
        </a:p>
      </dgm:t>
    </dgm:pt>
    <dgm:pt modelId="{2E3B6F7A-43ED-449A-9F17-A6338188FBBE}" type="parTrans" cxnId="{D8266938-2675-46C9-8B65-40A8B0267C5D}">
      <dgm:prSet/>
      <dgm:spPr/>
      <dgm:t>
        <a:bodyPr/>
        <a:lstStyle/>
        <a:p>
          <a:endParaRPr lang="en-US"/>
        </a:p>
      </dgm:t>
    </dgm:pt>
    <dgm:pt modelId="{B8AB70B3-A56D-48A3-A8AB-92BA9EE2964F}" type="sibTrans" cxnId="{D8266938-2675-46C9-8B65-40A8B0267C5D}">
      <dgm:prSet/>
      <dgm:spPr/>
      <dgm:t>
        <a:bodyPr/>
        <a:lstStyle/>
        <a:p>
          <a:endParaRPr lang="en-US"/>
        </a:p>
      </dgm:t>
    </dgm:pt>
    <dgm:pt modelId="{852A7249-B028-49D3-AA17-CE57D250163D}">
      <dgm:prSet phldrT="[Text]"/>
      <dgm:spPr/>
      <dgm:t>
        <a:bodyPr/>
        <a:lstStyle/>
        <a:p>
          <a:r>
            <a:rPr lang="en-US" dirty="0"/>
            <a:t>Defect Management</a:t>
          </a:r>
        </a:p>
      </dgm:t>
    </dgm:pt>
    <dgm:pt modelId="{5EE6BB01-86C3-4684-8925-A5C32A2C9A85}" type="parTrans" cxnId="{7CAF20AF-B6BE-40DA-B512-1652860B43BF}">
      <dgm:prSet/>
      <dgm:spPr/>
      <dgm:t>
        <a:bodyPr/>
        <a:lstStyle/>
        <a:p>
          <a:endParaRPr lang="en-US"/>
        </a:p>
      </dgm:t>
    </dgm:pt>
    <dgm:pt modelId="{919A20C0-588C-46F3-BA16-6117B924C981}" type="sibTrans" cxnId="{7CAF20AF-B6BE-40DA-B512-1652860B43BF}">
      <dgm:prSet/>
      <dgm:spPr/>
      <dgm:t>
        <a:bodyPr/>
        <a:lstStyle/>
        <a:p>
          <a:endParaRPr lang="en-US"/>
        </a:p>
      </dgm:t>
    </dgm:pt>
    <dgm:pt modelId="{4C8CDFB1-39E4-43D0-8D58-CBE964C70AF7}">
      <dgm:prSet phldrT="[Text]"/>
      <dgm:spPr>
        <a:solidFill>
          <a:schemeClr val="accent3">
            <a:lumMod val="5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/>
            <a:t>Verification</a:t>
          </a:r>
        </a:p>
      </dgm:t>
    </dgm:pt>
    <dgm:pt modelId="{26B3CDEF-28D2-4693-A82D-84C5E6DD06D3}" type="parTrans" cxnId="{5CA3C885-46C7-4B67-AB69-DFF42A241804}">
      <dgm:prSet/>
      <dgm:spPr/>
      <dgm:t>
        <a:bodyPr/>
        <a:lstStyle/>
        <a:p>
          <a:endParaRPr lang="en-US"/>
        </a:p>
      </dgm:t>
    </dgm:pt>
    <dgm:pt modelId="{017D3515-544D-4293-B863-E9D958466D1A}" type="sibTrans" cxnId="{5CA3C885-46C7-4B67-AB69-DFF42A241804}">
      <dgm:prSet/>
      <dgm:spPr/>
      <dgm:t>
        <a:bodyPr/>
        <a:lstStyle/>
        <a:p>
          <a:endParaRPr lang="en-US"/>
        </a:p>
      </dgm:t>
    </dgm:pt>
    <dgm:pt modelId="{57F4338D-4161-4B01-A6AD-7A9FAF1564BD}">
      <dgm:prSet phldrT="[Text]"/>
      <dgm:spPr/>
      <dgm:t>
        <a:bodyPr/>
        <a:lstStyle/>
        <a:p>
          <a:r>
            <a:rPr lang="en-US" dirty="0"/>
            <a:t>Architecture Assessment</a:t>
          </a:r>
        </a:p>
      </dgm:t>
    </dgm:pt>
    <dgm:pt modelId="{33D32B1D-5418-4C26-BC45-F20CC691B0E6}" type="parTrans" cxnId="{CA91D929-4552-4EE8-8259-7E2BCB19A23A}">
      <dgm:prSet/>
      <dgm:spPr/>
      <dgm:t>
        <a:bodyPr/>
        <a:lstStyle/>
        <a:p>
          <a:endParaRPr lang="en-US"/>
        </a:p>
      </dgm:t>
    </dgm:pt>
    <dgm:pt modelId="{2246AC1B-D84F-416A-BB09-C78AC3D53607}" type="sibTrans" cxnId="{CA91D929-4552-4EE8-8259-7E2BCB19A23A}">
      <dgm:prSet/>
      <dgm:spPr/>
      <dgm:t>
        <a:bodyPr/>
        <a:lstStyle/>
        <a:p>
          <a:endParaRPr lang="en-US"/>
        </a:p>
      </dgm:t>
    </dgm:pt>
    <dgm:pt modelId="{436CD2FF-BD18-4738-A957-FD40A05DC5BC}">
      <dgm:prSet phldrT="[Text]"/>
      <dgm:spPr/>
      <dgm:t>
        <a:bodyPr/>
        <a:lstStyle/>
        <a:p>
          <a:r>
            <a:rPr lang="en-US" dirty="0"/>
            <a:t>Requirements Testing</a:t>
          </a:r>
        </a:p>
      </dgm:t>
    </dgm:pt>
    <dgm:pt modelId="{79715537-A94E-4382-B893-9AF59BD6F339}" type="parTrans" cxnId="{67E80E4D-164C-4BFB-B9F8-85E8E0331A16}">
      <dgm:prSet/>
      <dgm:spPr/>
      <dgm:t>
        <a:bodyPr/>
        <a:lstStyle/>
        <a:p>
          <a:endParaRPr lang="en-US"/>
        </a:p>
      </dgm:t>
    </dgm:pt>
    <dgm:pt modelId="{B114C952-6900-4B96-A435-5551B3D8DE45}" type="sibTrans" cxnId="{67E80E4D-164C-4BFB-B9F8-85E8E0331A16}">
      <dgm:prSet/>
      <dgm:spPr/>
      <dgm:t>
        <a:bodyPr/>
        <a:lstStyle/>
        <a:p>
          <a:endParaRPr lang="en-US"/>
        </a:p>
      </dgm:t>
    </dgm:pt>
    <dgm:pt modelId="{C23B6033-A671-45B4-BAD5-1F55C63CBBD1}">
      <dgm:prSet phldrT="[Text]"/>
      <dgm:spPr/>
      <dgm:t>
        <a:bodyPr/>
        <a:lstStyle/>
        <a:p>
          <a:r>
            <a:rPr lang="en-US" dirty="0"/>
            <a:t>Security Testing</a:t>
          </a:r>
        </a:p>
      </dgm:t>
    </dgm:pt>
    <dgm:pt modelId="{BC8C0342-4747-4114-A329-50EF72CE424F}" type="parTrans" cxnId="{986CB1A4-8BAE-4DE0-92F1-A3265D805C91}">
      <dgm:prSet/>
      <dgm:spPr/>
      <dgm:t>
        <a:bodyPr/>
        <a:lstStyle/>
        <a:p>
          <a:endParaRPr lang="en-US"/>
        </a:p>
      </dgm:t>
    </dgm:pt>
    <dgm:pt modelId="{C9C004D0-650D-4E79-8E07-7D556E82EFE4}" type="sibTrans" cxnId="{986CB1A4-8BAE-4DE0-92F1-A3265D805C91}">
      <dgm:prSet/>
      <dgm:spPr/>
      <dgm:t>
        <a:bodyPr/>
        <a:lstStyle/>
        <a:p>
          <a:endParaRPr lang="en-US"/>
        </a:p>
      </dgm:t>
    </dgm:pt>
    <dgm:pt modelId="{3F509756-479A-4058-B8F4-F244FA389407}">
      <dgm:prSet phldrT="[Text]"/>
      <dgm:spPr>
        <a:solidFill>
          <a:srgbClr val="C00000"/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dirty="0"/>
            <a:t>Operations</a:t>
          </a:r>
        </a:p>
      </dgm:t>
    </dgm:pt>
    <dgm:pt modelId="{73EFF5DA-8C7E-4718-A0A9-2A23C8BDD499}" type="parTrans" cxnId="{FD8335EE-9B94-414E-B660-E161C598FAC5}">
      <dgm:prSet/>
      <dgm:spPr/>
      <dgm:t>
        <a:bodyPr/>
        <a:lstStyle/>
        <a:p>
          <a:endParaRPr lang="en-US"/>
        </a:p>
      </dgm:t>
    </dgm:pt>
    <dgm:pt modelId="{C46454F9-61AB-410A-AF2D-1A66EB870F74}" type="sibTrans" cxnId="{FD8335EE-9B94-414E-B660-E161C598FAC5}">
      <dgm:prSet/>
      <dgm:spPr/>
      <dgm:t>
        <a:bodyPr/>
        <a:lstStyle/>
        <a:p>
          <a:endParaRPr lang="en-US"/>
        </a:p>
      </dgm:t>
    </dgm:pt>
    <dgm:pt modelId="{35AEFB3D-0324-48FB-BE52-12D39B2CB82E}">
      <dgm:prSet phldrT="[Text]"/>
      <dgm:spPr/>
      <dgm:t>
        <a:bodyPr/>
        <a:lstStyle/>
        <a:p>
          <a:r>
            <a:rPr lang="en-US" dirty="0"/>
            <a:t>Incident Management</a:t>
          </a:r>
        </a:p>
      </dgm:t>
    </dgm:pt>
    <dgm:pt modelId="{7DEB3B9A-0130-471C-BB46-BFAD5AA89591}" type="parTrans" cxnId="{D44F9CDD-E213-49DB-9A04-5059AE6B49B3}">
      <dgm:prSet/>
      <dgm:spPr/>
      <dgm:t>
        <a:bodyPr/>
        <a:lstStyle/>
        <a:p>
          <a:endParaRPr lang="en-US"/>
        </a:p>
      </dgm:t>
    </dgm:pt>
    <dgm:pt modelId="{E3A10DD1-89F3-48FA-828D-3D197E04C50B}" type="sibTrans" cxnId="{D44F9CDD-E213-49DB-9A04-5059AE6B49B3}">
      <dgm:prSet/>
      <dgm:spPr/>
      <dgm:t>
        <a:bodyPr/>
        <a:lstStyle/>
        <a:p>
          <a:endParaRPr lang="en-US"/>
        </a:p>
      </dgm:t>
    </dgm:pt>
    <dgm:pt modelId="{2E6DC840-39BE-418F-82A0-9A3AA1F78A3E}">
      <dgm:prSet phldrT="[Text]"/>
      <dgm:spPr/>
      <dgm:t>
        <a:bodyPr/>
        <a:lstStyle/>
        <a:p>
          <a:r>
            <a:rPr lang="en-US" dirty="0"/>
            <a:t>Environment Management</a:t>
          </a:r>
        </a:p>
      </dgm:t>
    </dgm:pt>
    <dgm:pt modelId="{5F052BA5-4360-42A2-99FA-359926ECCB4C}" type="parTrans" cxnId="{FC8EB534-B843-4799-9F89-8B573C3047DC}">
      <dgm:prSet/>
      <dgm:spPr/>
      <dgm:t>
        <a:bodyPr/>
        <a:lstStyle/>
        <a:p>
          <a:endParaRPr lang="en-US"/>
        </a:p>
      </dgm:t>
    </dgm:pt>
    <dgm:pt modelId="{0FA28944-8C25-46E4-8004-59179DCD90BB}" type="sibTrans" cxnId="{FC8EB534-B843-4799-9F89-8B573C3047DC}">
      <dgm:prSet/>
      <dgm:spPr/>
      <dgm:t>
        <a:bodyPr/>
        <a:lstStyle/>
        <a:p>
          <a:endParaRPr lang="en-US"/>
        </a:p>
      </dgm:t>
    </dgm:pt>
    <dgm:pt modelId="{CD341ED4-1FED-445F-9F39-0E564895ABD0}">
      <dgm:prSet phldrT="[Text]"/>
      <dgm:spPr/>
      <dgm:t>
        <a:bodyPr/>
        <a:lstStyle/>
        <a:p>
          <a:r>
            <a:rPr lang="en-US" dirty="0"/>
            <a:t>Operational Management</a:t>
          </a:r>
        </a:p>
      </dgm:t>
    </dgm:pt>
    <dgm:pt modelId="{4F973C3E-96AB-4DFF-AE81-FE02FD8B0A4E}" type="parTrans" cxnId="{EB532E4E-6B6F-4B5B-B55D-FC7E39710BAF}">
      <dgm:prSet/>
      <dgm:spPr/>
      <dgm:t>
        <a:bodyPr/>
        <a:lstStyle/>
        <a:p>
          <a:endParaRPr lang="en-US"/>
        </a:p>
      </dgm:t>
    </dgm:pt>
    <dgm:pt modelId="{777D0FAD-135E-4259-993A-BDFC2A2E1E4B}" type="sibTrans" cxnId="{EB532E4E-6B6F-4B5B-B55D-FC7E39710BAF}">
      <dgm:prSet/>
      <dgm:spPr/>
      <dgm:t>
        <a:bodyPr/>
        <a:lstStyle/>
        <a:p>
          <a:endParaRPr lang="en-US"/>
        </a:p>
      </dgm:t>
    </dgm:pt>
    <dgm:pt modelId="{6FCE7EDA-78EE-4CA3-BE46-078D724F5DE7}" type="pres">
      <dgm:prSet presAssocID="{F4EC5004-BA85-4155-9E38-2A774080B9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89B51C5-3AE4-426F-8F84-0563CC3F62ED}" type="pres">
      <dgm:prSet presAssocID="{905C5D40-6637-4CCB-8BF3-D1B64F18B95F}" presName="composite" presStyleCnt="0"/>
      <dgm:spPr/>
    </dgm:pt>
    <dgm:pt modelId="{89A89786-9151-431D-A80D-D3ED97D267DB}" type="pres">
      <dgm:prSet presAssocID="{905C5D40-6637-4CCB-8BF3-D1B64F18B95F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ADB98C-0342-4D07-A535-656CFE5844AF}" type="pres">
      <dgm:prSet presAssocID="{905C5D40-6637-4CCB-8BF3-D1B64F18B95F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3F710B9-0AD4-4E19-B6E0-51EF24F882CF}" type="pres">
      <dgm:prSet presAssocID="{D85CEA6B-AC9C-4D4F-A343-ABBC6173315E}" presName="space" presStyleCnt="0"/>
      <dgm:spPr/>
    </dgm:pt>
    <dgm:pt modelId="{60B0037E-B595-4A59-9438-BEAE89D6C23F}" type="pres">
      <dgm:prSet presAssocID="{6A38E2B1-E605-4199-9179-9B5DC93ACD6A}" presName="composite" presStyleCnt="0"/>
      <dgm:spPr/>
    </dgm:pt>
    <dgm:pt modelId="{D9FA40BC-DFB1-4634-ADCC-B371CA24A517}" type="pres">
      <dgm:prSet presAssocID="{6A38E2B1-E605-4199-9179-9B5DC93ACD6A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3AABC9-18DD-4079-90C2-F47127C3CD51}" type="pres">
      <dgm:prSet presAssocID="{6A38E2B1-E605-4199-9179-9B5DC93ACD6A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89A83EC-9040-451E-945C-5827CDC1156D}" type="pres">
      <dgm:prSet presAssocID="{6C5ECBD0-1B3B-4DBE-895D-5FAE3159B711}" presName="space" presStyleCnt="0"/>
      <dgm:spPr/>
    </dgm:pt>
    <dgm:pt modelId="{79CD0D8C-D126-4762-9404-305D250766D5}" type="pres">
      <dgm:prSet presAssocID="{F27ACCAB-6581-4146-9B1C-B6A6C1C0BE77}" presName="composite" presStyleCnt="0"/>
      <dgm:spPr/>
    </dgm:pt>
    <dgm:pt modelId="{45907D11-E706-4A5E-AAB0-B99CA0373363}" type="pres">
      <dgm:prSet presAssocID="{F27ACCAB-6581-4146-9B1C-B6A6C1C0BE77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6828FC-45A7-4748-9D5A-CC7B8528CA14}" type="pres">
      <dgm:prSet presAssocID="{F27ACCAB-6581-4146-9B1C-B6A6C1C0BE77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3BA08B-A048-4926-BA53-9FF82B36AB57}" type="pres">
      <dgm:prSet presAssocID="{51653579-70E9-42EE-95EC-E86BA9791F5B}" presName="space" presStyleCnt="0"/>
      <dgm:spPr/>
    </dgm:pt>
    <dgm:pt modelId="{09F4C9E8-B531-4B56-96C0-511F3DDBFF40}" type="pres">
      <dgm:prSet presAssocID="{4C8CDFB1-39E4-43D0-8D58-CBE964C70AF7}" presName="composite" presStyleCnt="0"/>
      <dgm:spPr/>
    </dgm:pt>
    <dgm:pt modelId="{F5A8265A-F2C9-446C-AE34-F79C2246AB48}" type="pres">
      <dgm:prSet presAssocID="{4C8CDFB1-39E4-43D0-8D58-CBE964C70AF7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5AB4A1-62F0-40FD-A2BB-8A79C1831C31}" type="pres">
      <dgm:prSet presAssocID="{4C8CDFB1-39E4-43D0-8D58-CBE964C70AF7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23EF20-1C57-4127-94B6-F43BA5B48DF4}" type="pres">
      <dgm:prSet presAssocID="{017D3515-544D-4293-B863-E9D958466D1A}" presName="space" presStyleCnt="0"/>
      <dgm:spPr/>
    </dgm:pt>
    <dgm:pt modelId="{67594042-D600-4546-83D3-190F0A30922D}" type="pres">
      <dgm:prSet presAssocID="{3F509756-479A-4058-B8F4-F244FA389407}" presName="composite" presStyleCnt="0"/>
      <dgm:spPr/>
    </dgm:pt>
    <dgm:pt modelId="{E6687F24-49E2-4689-8C45-97ADCFE56224}" type="pres">
      <dgm:prSet presAssocID="{3F509756-479A-4058-B8F4-F244FA389407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BCD809-7F43-46C2-8D5F-824CA7C42FD7}" type="pres">
      <dgm:prSet presAssocID="{3F509756-479A-4058-B8F4-F244FA389407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0304CB0-5FF4-49A4-A536-A49F64006E94}" type="presOf" srcId="{1E09683A-D493-4210-918E-6BAF83FFEBCF}" destId="{753AABC9-18DD-4079-90C2-F47127C3CD51}" srcOrd="0" destOrd="2" presId="urn:microsoft.com/office/officeart/2005/8/layout/hList1"/>
    <dgm:cxn modelId="{FEF78391-6E25-41F2-8B72-1FAC9F589C21}" type="presOf" srcId="{35AEFB3D-0324-48FB-BE52-12D39B2CB82E}" destId="{94BCD809-7F43-46C2-8D5F-824CA7C42FD7}" srcOrd="0" destOrd="0" presId="urn:microsoft.com/office/officeart/2005/8/layout/hList1"/>
    <dgm:cxn modelId="{6A949D8C-84A5-4B2E-A22F-D3707330D6CF}" type="presOf" srcId="{3F509756-479A-4058-B8F4-F244FA389407}" destId="{E6687F24-49E2-4689-8C45-97ADCFE56224}" srcOrd="0" destOrd="0" presId="urn:microsoft.com/office/officeart/2005/8/layout/hList1"/>
    <dgm:cxn modelId="{1A9D392A-5305-4B22-9F5C-FBEF1F45AB01}" type="presOf" srcId="{F27ACCAB-6581-4146-9B1C-B6A6C1C0BE77}" destId="{45907D11-E706-4A5E-AAB0-B99CA0373363}" srcOrd="0" destOrd="0" presId="urn:microsoft.com/office/officeart/2005/8/layout/hList1"/>
    <dgm:cxn modelId="{52B102B5-F770-4278-9935-1FF7BD9566BD}" srcId="{F4EC5004-BA85-4155-9E38-2A774080B9E7}" destId="{F27ACCAB-6581-4146-9B1C-B6A6C1C0BE77}" srcOrd="2" destOrd="0" parTransId="{42E6AE9F-A378-4F4C-BF9B-7484BC3E55EA}" sibTransId="{51653579-70E9-42EE-95EC-E86BA9791F5B}"/>
    <dgm:cxn modelId="{C3A7FF0E-1356-4F6B-A16A-7104EDAC7EB0}" type="presOf" srcId="{80463AB6-825B-495C-B2C0-0263AC68032F}" destId="{826828FC-45A7-4748-9D5A-CC7B8528CA14}" srcOrd="0" destOrd="0" presId="urn:microsoft.com/office/officeart/2005/8/layout/hList1"/>
    <dgm:cxn modelId="{44E660A2-1BEE-4A29-B7EA-377FCD32CBF0}" type="presOf" srcId="{F4EC5004-BA85-4155-9E38-2A774080B9E7}" destId="{6FCE7EDA-78EE-4CA3-BE46-078D724F5DE7}" srcOrd="0" destOrd="0" presId="urn:microsoft.com/office/officeart/2005/8/layout/hList1"/>
    <dgm:cxn modelId="{FA13FFB5-844B-4622-A19E-673993B0D7D6}" type="presOf" srcId="{BED0E70C-B6E6-4B3C-8720-A86521787D3E}" destId="{87ADB98C-0342-4D07-A535-656CFE5844AF}" srcOrd="0" destOrd="2" presId="urn:microsoft.com/office/officeart/2005/8/layout/hList1"/>
    <dgm:cxn modelId="{3A8CCFE4-2B8E-42F9-8555-19D89781EC9B}" type="presOf" srcId="{C23B6033-A671-45B4-BAD5-1F55C63CBBD1}" destId="{675AB4A1-62F0-40FD-A2BB-8A79C1831C31}" srcOrd="0" destOrd="2" presId="urn:microsoft.com/office/officeart/2005/8/layout/hList1"/>
    <dgm:cxn modelId="{6A991C04-C6BA-46D6-97BA-E9A557475605}" type="presOf" srcId="{CD84505D-2186-4CBA-AE32-A77E8117915C}" destId="{753AABC9-18DD-4079-90C2-F47127C3CD51}" srcOrd="0" destOrd="1" presId="urn:microsoft.com/office/officeart/2005/8/layout/hList1"/>
    <dgm:cxn modelId="{8CFA3C0A-126F-4103-943A-ECE3FFB68B08}" srcId="{F27ACCAB-6581-4146-9B1C-B6A6C1C0BE77}" destId="{80463AB6-825B-495C-B2C0-0263AC68032F}" srcOrd="0" destOrd="0" parTransId="{6FFC9385-BA55-4716-A179-A793FFF3A717}" sibTransId="{10E4136B-FE0D-4F15-9EC5-2C0B88694995}"/>
    <dgm:cxn modelId="{C9540A7B-F3AC-4B45-9FDA-48F5954EA7BD}" type="presOf" srcId="{905C5D40-6637-4CCB-8BF3-D1B64F18B95F}" destId="{89A89786-9151-431D-A80D-D3ED97D267DB}" srcOrd="0" destOrd="0" presId="urn:microsoft.com/office/officeart/2005/8/layout/hList1"/>
    <dgm:cxn modelId="{986CB1A4-8BAE-4DE0-92F1-A3265D805C91}" srcId="{4C8CDFB1-39E4-43D0-8D58-CBE964C70AF7}" destId="{C23B6033-A671-45B4-BAD5-1F55C63CBBD1}" srcOrd="2" destOrd="0" parTransId="{BC8C0342-4747-4114-A329-50EF72CE424F}" sibTransId="{C9C004D0-650D-4E79-8E07-7D556E82EFE4}"/>
    <dgm:cxn modelId="{67E80E4D-164C-4BFB-B9F8-85E8E0331A16}" srcId="{4C8CDFB1-39E4-43D0-8D58-CBE964C70AF7}" destId="{436CD2FF-BD18-4738-A957-FD40A05DC5BC}" srcOrd="1" destOrd="0" parTransId="{79715537-A94E-4382-B893-9AF59BD6F339}" sibTransId="{B114C952-6900-4B96-A435-5551B3D8DE45}"/>
    <dgm:cxn modelId="{5CA3C885-46C7-4B67-AB69-DFF42A241804}" srcId="{F4EC5004-BA85-4155-9E38-2A774080B9E7}" destId="{4C8CDFB1-39E4-43D0-8D58-CBE964C70AF7}" srcOrd="3" destOrd="0" parTransId="{26B3CDEF-28D2-4693-A82D-84C5E6DD06D3}" sibTransId="{017D3515-544D-4293-B863-E9D958466D1A}"/>
    <dgm:cxn modelId="{D8266938-2675-46C9-8B65-40A8B0267C5D}" srcId="{F27ACCAB-6581-4146-9B1C-B6A6C1C0BE77}" destId="{7775F3CB-F3B6-45AA-B058-05078C86BE87}" srcOrd="1" destOrd="0" parTransId="{2E3B6F7A-43ED-449A-9F17-A6338188FBBE}" sibTransId="{B8AB70B3-A56D-48A3-A8AB-92BA9EE2964F}"/>
    <dgm:cxn modelId="{7EF0ECB0-5D26-43D4-8E73-E28E2BEB611B}" type="presOf" srcId="{852A7249-B028-49D3-AA17-CE57D250163D}" destId="{826828FC-45A7-4748-9D5A-CC7B8528CA14}" srcOrd="0" destOrd="2" presId="urn:microsoft.com/office/officeart/2005/8/layout/hList1"/>
    <dgm:cxn modelId="{BF0DECA2-9A95-4A04-90C8-FAF936D36B8B}" type="presOf" srcId="{2E6DC840-39BE-418F-82A0-9A3AA1F78A3E}" destId="{94BCD809-7F43-46C2-8D5F-824CA7C42FD7}" srcOrd="0" destOrd="1" presId="urn:microsoft.com/office/officeart/2005/8/layout/hList1"/>
    <dgm:cxn modelId="{CC6654B1-9D07-435C-80EB-BED355EF14A9}" type="presOf" srcId="{57F4338D-4161-4B01-A6AD-7A9FAF1564BD}" destId="{675AB4A1-62F0-40FD-A2BB-8A79C1831C31}" srcOrd="0" destOrd="0" presId="urn:microsoft.com/office/officeart/2005/8/layout/hList1"/>
    <dgm:cxn modelId="{FC8EB534-B843-4799-9F89-8B573C3047DC}" srcId="{3F509756-479A-4058-B8F4-F244FA389407}" destId="{2E6DC840-39BE-418F-82A0-9A3AA1F78A3E}" srcOrd="1" destOrd="0" parTransId="{5F052BA5-4360-42A2-99FA-359926ECCB4C}" sibTransId="{0FA28944-8C25-46E4-8004-59179DCD90BB}"/>
    <dgm:cxn modelId="{4E8B51CE-79D4-45F0-BF0D-9D1732A90AAF}" type="presOf" srcId="{CD341ED4-1FED-445F-9F39-0E564895ABD0}" destId="{94BCD809-7F43-46C2-8D5F-824CA7C42FD7}" srcOrd="0" destOrd="2" presId="urn:microsoft.com/office/officeart/2005/8/layout/hList1"/>
    <dgm:cxn modelId="{B6FD783A-E015-4ADB-BD8D-E9EF9B7C60AA}" type="presOf" srcId="{6AE7DA71-6A7C-4D3B-A036-B87BD530F194}" destId="{753AABC9-18DD-4079-90C2-F47127C3CD51}" srcOrd="0" destOrd="0" presId="urn:microsoft.com/office/officeart/2005/8/layout/hList1"/>
    <dgm:cxn modelId="{DD90AD51-0AD3-4A08-8F6D-EC2DE4BD009C}" type="presOf" srcId="{4C8CDFB1-39E4-43D0-8D58-CBE964C70AF7}" destId="{F5A8265A-F2C9-446C-AE34-F79C2246AB48}" srcOrd="0" destOrd="0" presId="urn:microsoft.com/office/officeart/2005/8/layout/hList1"/>
    <dgm:cxn modelId="{CA91D929-4552-4EE8-8259-7E2BCB19A23A}" srcId="{4C8CDFB1-39E4-43D0-8D58-CBE964C70AF7}" destId="{57F4338D-4161-4B01-A6AD-7A9FAF1564BD}" srcOrd="0" destOrd="0" parTransId="{33D32B1D-5418-4C26-BC45-F20CC691B0E6}" sibTransId="{2246AC1B-D84F-416A-BB09-C78AC3D53607}"/>
    <dgm:cxn modelId="{FD8335EE-9B94-414E-B660-E161C598FAC5}" srcId="{F4EC5004-BA85-4155-9E38-2A774080B9E7}" destId="{3F509756-479A-4058-B8F4-F244FA389407}" srcOrd="4" destOrd="0" parTransId="{73EFF5DA-8C7E-4718-A0A9-2A23C8BDD499}" sibTransId="{C46454F9-61AB-410A-AF2D-1A66EB870F74}"/>
    <dgm:cxn modelId="{FDB06E37-6159-4332-9D57-E0522BE94EEF}" srcId="{905C5D40-6637-4CCB-8BF3-D1B64F18B95F}" destId="{2A1B0C75-943F-4BB5-87F7-FA49496E1093}" srcOrd="1" destOrd="0" parTransId="{6D9C2C40-FBE5-4D11-B4DB-BF6D73CF9238}" sibTransId="{3FA4DBFE-7BE6-46AA-8BAD-3B9049DB8275}"/>
    <dgm:cxn modelId="{BD7EB8F2-74EC-4151-9555-E32793409194}" type="presOf" srcId="{6A38E2B1-E605-4199-9179-9B5DC93ACD6A}" destId="{D9FA40BC-DFB1-4634-ADCC-B371CA24A517}" srcOrd="0" destOrd="0" presId="urn:microsoft.com/office/officeart/2005/8/layout/hList1"/>
    <dgm:cxn modelId="{4C9808CA-1B62-4203-9FFB-3C0BB49A96F3}" type="presOf" srcId="{3636ED98-8321-4DCA-A4A6-4FCCC1BD8197}" destId="{87ADB98C-0342-4D07-A535-656CFE5844AF}" srcOrd="0" destOrd="0" presId="urn:microsoft.com/office/officeart/2005/8/layout/hList1"/>
    <dgm:cxn modelId="{7CAF20AF-B6BE-40DA-B512-1652860B43BF}" srcId="{F27ACCAB-6581-4146-9B1C-B6A6C1C0BE77}" destId="{852A7249-B028-49D3-AA17-CE57D250163D}" srcOrd="2" destOrd="0" parTransId="{5EE6BB01-86C3-4684-8925-A5C32A2C9A85}" sibTransId="{919A20C0-588C-46F3-BA16-6117B924C981}"/>
    <dgm:cxn modelId="{6CFF4197-36BB-4C7C-A4EF-946F4A475841}" srcId="{F4EC5004-BA85-4155-9E38-2A774080B9E7}" destId="{6A38E2B1-E605-4199-9179-9B5DC93ACD6A}" srcOrd="1" destOrd="0" parTransId="{3C805E7E-1221-4455-B4F9-34D76C8DD104}" sibTransId="{6C5ECBD0-1B3B-4DBE-895D-5FAE3159B711}"/>
    <dgm:cxn modelId="{608B44F8-E77A-4D5B-9D02-65A29F8F5253}" srcId="{6A38E2B1-E605-4199-9179-9B5DC93ACD6A}" destId="{CD84505D-2186-4CBA-AE32-A77E8117915C}" srcOrd="1" destOrd="0" parTransId="{46922B2C-F524-407C-A058-3380A85BB1B6}" sibTransId="{99CF9628-07A6-4B54-ABF3-54A9869D099C}"/>
    <dgm:cxn modelId="{E8159815-6F78-4F91-85D2-47555FE7DB06}" type="presOf" srcId="{2A1B0C75-943F-4BB5-87F7-FA49496E1093}" destId="{87ADB98C-0342-4D07-A535-656CFE5844AF}" srcOrd="0" destOrd="1" presId="urn:microsoft.com/office/officeart/2005/8/layout/hList1"/>
    <dgm:cxn modelId="{EB532E4E-6B6F-4B5B-B55D-FC7E39710BAF}" srcId="{3F509756-479A-4058-B8F4-F244FA389407}" destId="{CD341ED4-1FED-445F-9F39-0E564895ABD0}" srcOrd="2" destOrd="0" parTransId="{4F973C3E-96AB-4DFF-AE81-FE02FD8B0A4E}" sibTransId="{777D0FAD-135E-4259-993A-BDFC2A2E1E4B}"/>
    <dgm:cxn modelId="{63BADD0B-D5A0-4220-9FDD-AFD19DD286D7}" srcId="{905C5D40-6637-4CCB-8BF3-D1B64F18B95F}" destId="{BED0E70C-B6E6-4B3C-8720-A86521787D3E}" srcOrd="2" destOrd="0" parTransId="{B06CF37B-6E91-4688-9A0F-5B4CE083EB29}" sibTransId="{CE017D09-330C-44B3-B241-EF542F4D3D50}"/>
    <dgm:cxn modelId="{CA3561EE-EA16-4DE0-9E61-8829283E12D4}" srcId="{F4EC5004-BA85-4155-9E38-2A774080B9E7}" destId="{905C5D40-6637-4CCB-8BF3-D1B64F18B95F}" srcOrd="0" destOrd="0" parTransId="{74DB9C5F-F6B3-4F8D-8747-D321814A9794}" sibTransId="{D85CEA6B-AC9C-4D4F-A343-ABBC6173315E}"/>
    <dgm:cxn modelId="{D44F9CDD-E213-49DB-9A04-5059AE6B49B3}" srcId="{3F509756-479A-4058-B8F4-F244FA389407}" destId="{35AEFB3D-0324-48FB-BE52-12D39B2CB82E}" srcOrd="0" destOrd="0" parTransId="{7DEB3B9A-0130-471C-BB46-BFAD5AA89591}" sibTransId="{E3A10DD1-89F3-48FA-828D-3D197E04C50B}"/>
    <dgm:cxn modelId="{B568A194-DAC5-45DF-8428-AF3DE50E56BF}" type="presOf" srcId="{436CD2FF-BD18-4738-A957-FD40A05DC5BC}" destId="{675AB4A1-62F0-40FD-A2BB-8A79C1831C31}" srcOrd="0" destOrd="1" presId="urn:microsoft.com/office/officeart/2005/8/layout/hList1"/>
    <dgm:cxn modelId="{1CE0C7B9-1EFC-45DE-8E6E-33232173D863}" srcId="{6A38E2B1-E605-4199-9179-9B5DC93ACD6A}" destId="{6AE7DA71-6A7C-4D3B-A036-B87BD530F194}" srcOrd="0" destOrd="0" parTransId="{8567C269-0A90-4B41-8FAC-3AB785FD3AAC}" sibTransId="{AE00EFAD-78A5-4BBD-925B-4DDB9E8BCA75}"/>
    <dgm:cxn modelId="{A032D037-F58D-4838-BC6B-FFB022CD877C}" type="presOf" srcId="{7775F3CB-F3B6-45AA-B058-05078C86BE87}" destId="{826828FC-45A7-4748-9D5A-CC7B8528CA14}" srcOrd="0" destOrd="1" presId="urn:microsoft.com/office/officeart/2005/8/layout/hList1"/>
    <dgm:cxn modelId="{3AACB449-7C2A-4045-987E-E957BCEB49D1}" srcId="{905C5D40-6637-4CCB-8BF3-D1B64F18B95F}" destId="{3636ED98-8321-4DCA-A4A6-4FCCC1BD8197}" srcOrd="0" destOrd="0" parTransId="{6AE11B97-7497-4438-8931-06AA7C89672D}" sibTransId="{C9BD50E2-2944-4BB6-98FA-80D8AF3F7525}"/>
    <dgm:cxn modelId="{A26E4080-CD66-424B-8C02-096D87EE8A52}" srcId="{6A38E2B1-E605-4199-9179-9B5DC93ACD6A}" destId="{1E09683A-D493-4210-918E-6BAF83FFEBCF}" srcOrd="2" destOrd="0" parTransId="{CC0D3ED4-481E-471D-B79B-6A890BAE5A1E}" sibTransId="{CC3EC60B-439A-481D-AAE9-207F3A304A0F}"/>
    <dgm:cxn modelId="{A6AB84C4-16CB-410F-B581-0E21705790B7}" type="presParOf" srcId="{6FCE7EDA-78EE-4CA3-BE46-078D724F5DE7}" destId="{689B51C5-3AE4-426F-8F84-0563CC3F62ED}" srcOrd="0" destOrd="0" presId="urn:microsoft.com/office/officeart/2005/8/layout/hList1"/>
    <dgm:cxn modelId="{141D7A20-1672-4215-9675-85C40E935EC5}" type="presParOf" srcId="{689B51C5-3AE4-426F-8F84-0563CC3F62ED}" destId="{89A89786-9151-431D-A80D-D3ED97D267DB}" srcOrd="0" destOrd="0" presId="urn:microsoft.com/office/officeart/2005/8/layout/hList1"/>
    <dgm:cxn modelId="{344B3A19-DE4F-4CE2-B512-F54968C2860E}" type="presParOf" srcId="{689B51C5-3AE4-426F-8F84-0563CC3F62ED}" destId="{87ADB98C-0342-4D07-A535-656CFE5844AF}" srcOrd="1" destOrd="0" presId="urn:microsoft.com/office/officeart/2005/8/layout/hList1"/>
    <dgm:cxn modelId="{0E8ADE2B-0150-49DB-8C45-8FF52B649263}" type="presParOf" srcId="{6FCE7EDA-78EE-4CA3-BE46-078D724F5DE7}" destId="{13F710B9-0AD4-4E19-B6E0-51EF24F882CF}" srcOrd="1" destOrd="0" presId="urn:microsoft.com/office/officeart/2005/8/layout/hList1"/>
    <dgm:cxn modelId="{38A05F89-59B6-42CE-B7B8-1B62FFE37804}" type="presParOf" srcId="{6FCE7EDA-78EE-4CA3-BE46-078D724F5DE7}" destId="{60B0037E-B595-4A59-9438-BEAE89D6C23F}" srcOrd="2" destOrd="0" presId="urn:microsoft.com/office/officeart/2005/8/layout/hList1"/>
    <dgm:cxn modelId="{23A6151A-EFE9-40F8-B730-64A96423B1B9}" type="presParOf" srcId="{60B0037E-B595-4A59-9438-BEAE89D6C23F}" destId="{D9FA40BC-DFB1-4634-ADCC-B371CA24A517}" srcOrd="0" destOrd="0" presId="urn:microsoft.com/office/officeart/2005/8/layout/hList1"/>
    <dgm:cxn modelId="{4DB16807-718C-4D76-808E-62764718B5BF}" type="presParOf" srcId="{60B0037E-B595-4A59-9438-BEAE89D6C23F}" destId="{753AABC9-18DD-4079-90C2-F47127C3CD51}" srcOrd="1" destOrd="0" presId="urn:microsoft.com/office/officeart/2005/8/layout/hList1"/>
    <dgm:cxn modelId="{B53D1FAC-7004-46D4-9565-5B02F9C647E8}" type="presParOf" srcId="{6FCE7EDA-78EE-4CA3-BE46-078D724F5DE7}" destId="{C89A83EC-9040-451E-945C-5827CDC1156D}" srcOrd="3" destOrd="0" presId="urn:microsoft.com/office/officeart/2005/8/layout/hList1"/>
    <dgm:cxn modelId="{CDE84439-B98A-46F8-BD67-406C97E3451D}" type="presParOf" srcId="{6FCE7EDA-78EE-4CA3-BE46-078D724F5DE7}" destId="{79CD0D8C-D126-4762-9404-305D250766D5}" srcOrd="4" destOrd="0" presId="urn:microsoft.com/office/officeart/2005/8/layout/hList1"/>
    <dgm:cxn modelId="{608BEB21-B6CB-46F9-97FC-66EF1745A66E}" type="presParOf" srcId="{79CD0D8C-D126-4762-9404-305D250766D5}" destId="{45907D11-E706-4A5E-AAB0-B99CA0373363}" srcOrd="0" destOrd="0" presId="urn:microsoft.com/office/officeart/2005/8/layout/hList1"/>
    <dgm:cxn modelId="{CB87C89E-3FAD-4DDD-AF5A-E910132CA31F}" type="presParOf" srcId="{79CD0D8C-D126-4762-9404-305D250766D5}" destId="{826828FC-45A7-4748-9D5A-CC7B8528CA14}" srcOrd="1" destOrd="0" presId="urn:microsoft.com/office/officeart/2005/8/layout/hList1"/>
    <dgm:cxn modelId="{87F1990D-EC3F-4AF4-9068-76A7BA1E4A0D}" type="presParOf" srcId="{6FCE7EDA-78EE-4CA3-BE46-078D724F5DE7}" destId="{FE3BA08B-A048-4926-BA53-9FF82B36AB57}" srcOrd="5" destOrd="0" presId="urn:microsoft.com/office/officeart/2005/8/layout/hList1"/>
    <dgm:cxn modelId="{C0AF2E80-4B7D-46A7-9DF8-881F92AD42AC}" type="presParOf" srcId="{6FCE7EDA-78EE-4CA3-BE46-078D724F5DE7}" destId="{09F4C9E8-B531-4B56-96C0-511F3DDBFF40}" srcOrd="6" destOrd="0" presId="urn:microsoft.com/office/officeart/2005/8/layout/hList1"/>
    <dgm:cxn modelId="{0069D61B-EEE4-4E43-980F-F4C0D5AD45D5}" type="presParOf" srcId="{09F4C9E8-B531-4B56-96C0-511F3DDBFF40}" destId="{F5A8265A-F2C9-446C-AE34-F79C2246AB48}" srcOrd="0" destOrd="0" presId="urn:microsoft.com/office/officeart/2005/8/layout/hList1"/>
    <dgm:cxn modelId="{B63D59F4-EAD1-4B14-BEB8-842D66A923CE}" type="presParOf" srcId="{09F4C9E8-B531-4B56-96C0-511F3DDBFF40}" destId="{675AB4A1-62F0-40FD-A2BB-8A79C1831C31}" srcOrd="1" destOrd="0" presId="urn:microsoft.com/office/officeart/2005/8/layout/hList1"/>
    <dgm:cxn modelId="{0DB63E88-D231-4B28-9F7E-92B2AD075D7F}" type="presParOf" srcId="{6FCE7EDA-78EE-4CA3-BE46-078D724F5DE7}" destId="{3B23EF20-1C57-4127-94B6-F43BA5B48DF4}" srcOrd="7" destOrd="0" presId="urn:microsoft.com/office/officeart/2005/8/layout/hList1"/>
    <dgm:cxn modelId="{68C7E8E1-06D2-4687-B745-B1B9A5C27940}" type="presParOf" srcId="{6FCE7EDA-78EE-4CA3-BE46-078D724F5DE7}" destId="{67594042-D600-4546-83D3-190F0A30922D}" srcOrd="8" destOrd="0" presId="urn:microsoft.com/office/officeart/2005/8/layout/hList1"/>
    <dgm:cxn modelId="{4E406010-FF2A-4E50-8F24-62F9BDC74FAB}" type="presParOf" srcId="{67594042-D600-4546-83D3-190F0A30922D}" destId="{E6687F24-49E2-4689-8C45-97ADCFE56224}" srcOrd="0" destOrd="0" presId="urn:microsoft.com/office/officeart/2005/8/layout/hList1"/>
    <dgm:cxn modelId="{A7536FE1-5A97-477D-9698-2A6ACE15EF89}" type="presParOf" srcId="{67594042-D600-4546-83D3-190F0A30922D}" destId="{94BCD809-7F43-46C2-8D5F-824CA7C42FD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89786-9151-431D-A80D-D3ED97D267DB}">
      <dsp:nvSpPr>
        <dsp:cNvPr id="0" name=""/>
        <dsp:cNvSpPr/>
      </dsp:nvSpPr>
      <dsp:spPr>
        <a:xfrm>
          <a:off x="4214" y="906782"/>
          <a:ext cx="1615678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Governance</a:t>
          </a:r>
        </a:p>
      </dsp:txBody>
      <dsp:txXfrm>
        <a:off x="4214" y="906782"/>
        <a:ext cx="1615678" cy="460800"/>
      </dsp:txXfrm>
    </dsp:sp>
    <dsp:sp modelId="{87ADB98C-0342-4D07-A535-656CFE5844AF}">
      <dsp:nvSpPr>
        <dsp:cNvPr id="0" name=""/>
        <dsp:cNvSpPr/>
      </dsp:nvSpPr>
      <dsp:spPr>
        <a:xfrm>
          <a:off x="4214" y="1367582"/>
          <a:ext cx="1615678" cy="153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Strategy &amp; Metrics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Policy &amp; Compliance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Education &amp; Guidance</a:t>
          </a:r>
        </a:p>
      </dsp:txBody>
      <dsp:txXfrm>
        <a:off x="4214" y="1367582"/>
        <a:ext cx="1615678" cy="1537200"/>
      </dsp:txXfrm>
    </dsp:sp>
    <dsp:sp modelId="{D9FA40BC-DFB1-4634-ADCC-B371CA24A517}">
      <dsp:nvSpPr>
        <dsp:cNvPr id="0" name=""/>
        <dsp:cNvSpPr/>
      </dsp:nvSpPr>
      <dsp:spPr>
        <a:xfrm>
          <a:off x="1846087" y="906782"/>
          <a:ext cx="1615678" cy="460800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chemeClr val="accent1">
                  <a:lumMod val="60000"/>
                  <a:lumOff val="40000"/>
                </a:schemeClr>
              </a:solidFill>
            </a:rPr>
            <a:t>Design</a:t>
          </a:r>
        </a:p>
      </dsp:txBody>
      <dsp:txXfrm>
        <a:off x="1846087" y="906782"/>
        <a:ext cx="1615678" cy="460800"/>
      </dsp:txXfrm>
    </dsp:sp>
    <dsp:sp modelId="{753AABC9-18DD-4079-90C2-F47127C3CD51}">
      <dsp:nvSpPr>
        <dsp:cNvPr id="0" name=""/>
        <dsp:cNvSpPr/>
      </dsp:nvSpPr>
      <dsp:spPr>
        <a:xfrm>
          <a:off x="1846087" y="1367582"/>
          <a:ext cx="1615678" cy="153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Threat Assessment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Security Requirements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/>
            <a:t>Security </a:t>
          </a:r>
          <a:r>
            <a:rPr lang="en-US" sz="1600" kern="1200" dirty="0"/>
            <a:t>Architecture</a:t>
          </a:r>
        </a:p>
      </dsp:txBody>
      <dsp:txXfrm>
        <a:off x="1846087" y="1367582"/>
        <a:ext cx="1615678" cy="1537200"/>
      </dsp:txXfrm>
    </dsp:sp>
    <dsp:sp modelId="{45907D11-E706-4A5E-AAB0-B99CA0373363}">
      <dsp:nvSpPr>
        <dsp:cNvPr id="0" name=""/>
        <dsp:cNvSpPr/>
      </dsp:nvSpPr>
      <dsp:spPr>
        <a:xfrm>
          <a:off x="3687960" y="906782"/>
          <a:ext cx="1615678" cy="460800"/>
        </a:xfrm>
        <a:prstGeom prst="rect">
          <a:avLst/>
        </a:prstGeom>
        <a:solidFill>
          <a:srgbClr val="663300"/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Implementation</a:t>
          </a:r>
        </a:p>
      </dsp:txBody>
      <dsp:txXfrm>
        <a:off x="3687960" y="906782"/>
        <a:ext cx="1615678" cy="460800"/>
      </dsp:txXfrm>
    </dsp:sp>
    <dsp:sp modelId="{826828FC-45A7-4748-9D5A-CC7B8528CA14}">
      <dsp:nvSpPr>
        <dsp:cNvPr id="0" name=""/>
        <dsp:cNvSpPr/>
      </dsp:nvSpPr>
      <dsp:spPr>
        <a:xfrm>
          <a:off x="3687960" y="1367582"/>
          <a:ext cx="1615678" cy="153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Secure Build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Secure Deployment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Defect Management</a:t>
          </a:r>
        </a:p>
      </dsp:txBody>
      <dsp:txXfrm>
        <a:off x="3687960" y="1367582"/>
        <a:ext cx="1615678" cy="1537200"/>
      </dsp:txXfrm>
    </dsp:sp>
    <dsp:sp modelId="{F5A8265A-F2C9-446C-AE34-F79C2246AB48}">
      <dsp:nvSpPr>
        <dsp:cNvPr id="0" name=""/>
        <dsp:cNvSpPr/>
      </dsp:nvSpPr>
      <dsp:spPr>
        <a:xfrm>
          <a:off x="5529833" y="906782"/>
          <a:ext cx="1615678" cy="460800"/>
        </a:xfrm>
        <a:prstGeom prst="rect">
          <a:avLst/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Verification</a:t>
          </a:r>
        </a:p>
      </dsp:txBody>
      <dsp:txXfrm>
        <a:off x="5529833" y="906782"/>
        <a:ext cx="1615678" cy="460800"/>
      </dsp:txXfrm>
    </dsp:sp>
    <dsp:sp modelId="{675AB4A1-62F0-40FD-A2BB-8A79C1831C31}">
      <dsp:nvSpPr>
        <dsp:cNvPr id="0" name=""/>
        <dsp:cNvSpPr/>
      </dsp:nvSpPr>
      <dsp:spPr>
        <a:xfrm>
          <a:off x="5529833" y="1367582"/>
          <a:ext cx="1615678" cy="153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Architecture Assessment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Requirements Testing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Security Testing</a:t>
          </a:r>
        </a:p>
      </dsp:txBody>
      <dsp:txXfrm>
        <a:off x="5529833" y="1367582"/>
        <a:ext cx="1615678" cy="1537200"/>
      </dsp:txXfrm>
    </dsp:sp>
    <dsp:sp modelId="{E6687F24-49E2-4689-8C45-97ADCFE56224}">
      <dsp:nvSpPr>
        <dsp:cNvPr id="0" name=""/>
        <dsp:cNvSpPr/>
      </dsp:nvSpPr>
      <dsp:spPr>
        <a:xfrm>
          <a:off x="7371707" y="906782"/>
          <a:ext cx="1615678" cy="460800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Operations</a:t>
          </a:r>
        </a:p>
      </dsp:txBody>
      <dsp:txXfrm>
        <a:off x="7371707" y="906782"/>
        <a:ext cx="1615678" cy="460800"/>
      </dsp:txXfrm>
    </dsp:sp>
    <dsp:sp modelId="{94BCD809-7F43-46C2-8D5F-824CA7C42FD7}">
      <dsp:nvSpPr>
        <dsp:cNvPr id="0" name=""/>
        <dsp:cNvSpPr/>
      </dsp:nvSpPr>
      <dsp:spPr>
        <a:xfrm>
          <a:off x="7371707" y="1367582"/>
          <a:ext cx="1615678" cy="1537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Incident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Environment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Operational Management</a:t>
          </a:r>
        </a:p>
      </dsp:txBody>
      <dsp:txXfrm>
        <a:off x="7371707" y="1367582"/>
        <a:ext cx="1615678" cy="1537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B3CA8-35A9-DD41-A38A-BD1260796DF9}" type="datetimeFigureOut">
              <a:rPr lang="en-US" smtClean="0"/>
              <a:t>11/2/2019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1F9F9-DC9B-4149-B564-D31F05553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77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3f8ba1eee_2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g33f8ba1eee_2_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5" name="Google Shape;195;g33f8ba1eee_2_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7056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477c14b7b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477c14b7b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1043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09860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1F9F9-DC9B-4149-B564-D31F0555340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30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030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4776058bdd_6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-BE" dirty="0" err="1"/>
              <a:t>fixme</a:t>
            </a:r>
            <a:r>
              <a:rPr lang="nl-BE" dirty="0"/>
              <a:t> security </a:t>
            </a:r>
            <a:r>
              <a:rPr lang="nl-BE" dirty="0" err="1"/>
              <a:t>practice</a:t>
            </a:r>
            <a:r>
              <a:rPr lang="nl-BE" dirty="0"/>
              <a:t> </a:t>
            </a:r>
            <a:endParaRPr dirty="0"/>
          </a:p>
        </p:txBody>
      </p:sp>
      <p:sp>
        <p:nvSpPr>
          <p:cNvPr id="335" name="Google Shape;335;g4776058bdd_6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2282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66971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https://www.owasp.org/index.php/OWASP_DevSecOps_Maturity_Model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1F9F9-DC9B-4149-B564-D31F055534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17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people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1F9F9-DC9B-4149-B564-D31F055534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24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people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1F9F9-DC9B-4149-B564-D31F055534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13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Create instant security feedback</a:t>
            </a:r>
          </a:p>
          <a:p>
            <a:endParaRPr lang="en-US" dirty="0" smtClean="0"/>
          </a:p>
          <a:p>
            <a:r>
              <a:rPr lang="en-US" sz="1200" dirty="0" smtClean="0"/>
              <a:t>A DevSecOps pipeline is the set of tools and processes that</a:t>
            </a:r>
          </a:p>
          <a:p>
            <a:r>
              <a:rPr lang="en-US" sz="1200" dirty="0" smtClean="0"/>
              <a:t>continuously performs security work as code is written,</a:t>
            </a:r>
          </a:p>
          <a:p>
            <a:r>
              <a:rPr lang="en-US" sz="1200" dirty="0" smtClean="0"/>
              <a:t>integrated, tested, deployed, and operated. </a:t>
            </a:r>
          </a:p>
          <a:p>
            <a:r>
              <a:rPr lang="en-US" sz="1200" dirty="0" smtClean="0"/>
              <a:t>A DevSecOps pipeline is the set of tools and processes that</a:t>
            </a:r>
          </a:p>
          <a:p>
            <a:r>
              <a:rPr lang="en-US" sz="1200" dirty="0" smtClean="0"/>
              <a:t>continuously performs security work as code is written,</a:t>
            </a:r>
          </a:p>
          <a:p>
            <a:r>
              <a:rPr lang="en-US" sz="1200" dirty="0" smtClean="0"/>
              <a:t>integrated, tested, deployed, and operated. While there's really</a:t>
            </a:r>
          </a:p>
          <a:p>
            <a:r>
              <a:rPr lang="en-US" sz="1200" dirty="0" smtClean="0"/>
              <a:t>just one delivery pipeline, having a security "view" of your</a:t>
            </a:r>
          </a:p>
          <a:p>
            <a:r>
              <a:rPr lang="en-US" sz="1200" dirty="0" smtClean="0"/>
              <a:t>pipeline may help you understand the security value stream</a:t>
            </a:r>
          </a:p>
          <a:p>
            <a:r>
              <a:rPr lang="en-US" sz="1200" dirty="0" smtClean="0"/>
              <a:t>separately, revealing bottlenecks and inspiring confidence in the</a:t>
            </a:r>
          </a:p>
          <a:p>
            <a:r>
              <a:rPr lang="en-US" sz="1200" dirty="0" smtClean="0"/>
              <a:t>results. The DevSecOps pipeline spans the full lifecycle, handling</a:t>
            </a:r>
          </a:p>
          <a:p>
            <a:r>
              <a:rPr lang="en-US" sz="1200" dirty="0" smtClean="0"/>
              <a:t>both development (vulnerabilities) and operations (attacks).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1F9F9-DC9B-4149-B564-D31F0555340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59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5ff90264ef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2" name="Google Shape;412;g5ff90264ef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3" name="Google Shape;413;g5ff90264ef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765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5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microsoft.com/office/2007/relationships/hdphoto" Target="../media/hdphoto4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71C9BE-4E56-9140-8BF8-93C932A9196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E5D900"/>
              </a:gs>
              <a:gs pos="100000">
                <a:srgbClr val="FFFB6F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F3320C-A7A0-6C42-8E3E-4185B0C33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4252" y="0"/>
            <a:ext cx="7527747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BB685735-8819-354E-A6D0-1A5B9BB7F1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0" y="0"/>
            <a:ext cx="12230098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E9A6F14-2560-D443-9840-1EED705E1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4" y="343142"/>
            <a:ext cx="5029199" cy="1976022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xmlns="" id="{805898EF-76D3-A644-8C95-E6D08105F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xmlns="" id="{2A3032F3-3FAA-494A-B03C-26594BD5E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D44B417-0C3B-C042-9B70-2FC785AE73CA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tx1"/>
                </a:solidFill>
              </a:rPr>
              <a:t>NOVEMBER 6, 2019</a:t>
            </a:r>
          </a:p>
        </p:txBody>
      </p:sp>
    </p:spTree>
    <p:extLst>
      <p:ext uri="{BB962C8B-B14F-4D97-AF65-F5344CB8AC3E}">
        <p14:creationId xmlns:p14="http://schemas.microsoft.com/office/powerpoint/2010/main" val="733818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Motif_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7E668B-48EB-2B40-B9CC-19119A2C7E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335" r="7657" b="49709"/>
          <a:stretch/>
        </p:blipFill>
        <p:spPr>
          <a:xfrm>
            <a:off x="4906926" y="5997500"/>
            <a:ext cx="7285073" cy="8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22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42F74E4-A4BA-3342-9CD7-3BC86E75A5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4903" r="8996" b="51315"/>
          <a:stretch/>
        </p:blipFill>
        <p:spPr>
          <a:xfrm>
            <a:off x="-2" y="5920394"/>
            <a:ext cx="6096001" cy="9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66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18509"/>
            <a:ext cx="10972800" cy="41280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3320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CI/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71C9BE-4E56-9140-8BF8-93C932A91962}"/>
              </a:ext>
            </a:extLst>
          </p:cNvPr>
          <p:cNvSpPr/>
          <p:nvPr userDrawn="1"/>
        </p:nvSpPr>
        <p:spPr>
          <a:xfrm>
            <a:off x="-67734" y="0"/>
            <a:ext cx="12259734" cy="685800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18000">
                <a:schemeClr val="accent2">
                  <a:lumMod val="97000"/>
                  <a:lumOff val="3000"/>
                </a:schemeClr>
              </a:gs>
              <a:gs pos="100000">
                <a:srgbClr val="F2913C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F3320C-A7A0-6C42-8E3E-4185B0C33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5759" y="0"/>
            <a:ext cx="7527747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F89DD9F-8261-694C-82C8-D5B64A9E3F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-62152" y="0"/>
            <a:ext cx="12230098" cy="6858001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xmlns="" id="{1AC31EF1-EC29-3C40-B98D-BD6153E650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xmlns="" id="{AB20D331-614B-194B-A192-BCBDB5B0AA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816538C-EC77-C845-867F-F62234DCB51F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</a:rPr>
              <a:t>NOVEMBER 6, 2019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88DE66C-4010-604B-9B7B-993E45F34A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3" y="343142"/>
            <a:ext cx="5029200" cy="197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5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lide_Site_Reliability_Engine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71C9BE-4E56-9140-8BF8-93C932A9196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D2B3E1">
                  <a:lumMod val="85000"/>
                </a:srgbClr>
              </a:gs>
              <a:gs pos="99000">
                <a:srgbClr val="EECAFD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F3320C-A7A0-6C42-8E3E-4185B0C33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4252" y="0"/>
            <a:ext cx="7527747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2A2AE51-777A-D548-AF74-770A55FD46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0" y="0"/>
            <a:ext cx="12230098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E9A6F14-2560-D443-9840-1EED705E1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4" y="343142"/>
            <a:ext cx="5029199" cy="1976022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xmlns="" id="{805898EF-76D3-A644-8C95-E6D08105F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xmlns="" id="{2A3032F3-3FAA-494A-B03C-26594BD5E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Title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D44B417-0C3B-C042-9B70-2FC785AE73CA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tx1"/>
                </a:solidFill>
              </a:rPr>
              <a:t>NOVEMBER 6, 2019</a:t>
            </a:r>
          </a:p>
        </p:txBody>
      </p:sp>
    </p:spTree>
    <p:extLst>
      <p:ext uri="{BB962C8B-B14F-4D97-AF65-F5344CB8AC3E}">
        <p14:creationId xmlns:p14="http://schemas.microsoft.com/office/powerpoint/2010/main" val="400387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lide_Cloud_Native_Infrastru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71C9BE-4E56-9140-8BF8-93C932A9196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rgbClr val="ADAEFF">
                  <a:lumMod val="50000"/>
                  <a:lumOff val="50000"/>
                </a:srgbClr>
              </a:gs>
              <a:gs pos="99000">
                <a:srgbClr val="B7CFFE"/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F3320C-A7A0-6C42-8E3E-4185B0C33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4252" y="0"/>
            <a:ext cx="7527747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FBD4F8B-F3AC-D44C-ABC5-2B72DE15BD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0" y="21268"/>
            <a:ext cx="12230098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E9A6F14-2560-D443-9840-1EED705E1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4" y="343142"/>
            <a:ext cx="5029199" cy="1976022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xmlns="" id="{805898EF-76D3-A644-8C95-E6D08105F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xmlns="" id="{2A3032F3-3FAA-494A-B03C-26594BD5E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Title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D44B417-0C3B-C042-9B70-2FC785AE73CA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tx1"/>
                </a:solidFill>
              </a:rPr>
              <a:t>NOVEMBER 6, 2019</a:t>
            </a:r>
          </a:p>
        </p:txBody>
      </p:sp>
    </p:spTree>
    <p:extLst>
      <p:ext uri="{BB962C8B-B14F-4D97-AF65-F5344CB8AC3E}">
        <p14:creationId xmlns:p14="http://schemas.microsoft.com/office/powerpoint/2010/main" val="265746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Cultural_Transform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1595E9E-6C95-3B46-8BEB-E0F61BC4F194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3000">
                <a:srgbClr val="F5666B">
                  <a:lumMod val="91000"/>
                  <a:lumOff val="9000"/>
                </a:srgbClr>
              </a:gs>
              <a:gs pos="99000">
                <a:srgbClr val="F2818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EF3320C-A7A0-6C42-8E3E-4185B0C33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4252" y="0"/>
            <a:ext cx="7527747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4B00B8C-0860-AF41-8137-8DE20F2110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0" y="-1488"/>
            <a:ext cx="12230098" cy="6858001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xmlns="" id="{805898EF-76D3-A644-8C95-E6D08105FB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xmlns="" id="{2A3032F3-3FAA-494A-B03C-26594BD5E4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Title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D44B417-0C3B-C042-9B70-2FC785AE73CA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bg1"/>
                </a:solidFill>
              </a:rPr>
              <a:t>NOVEMBER 6, 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7DAE1D0-9CB3-554E-BFF8-00BF77B7B43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3" y="343142"/>
            <a:ext cx="5029200" cy="197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82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DevSecO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5C483FA4-FE2A-6648-A45D-A2D4E3944428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>
            <a:gsLst>
              <a:gs pos="0">
                <a:srgbClr val="96D37B"/>
              </a:gs>
              <a:gs pos="99000">
                <a:srgbClr val="A0DD8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5033B42-582D-9C48-86E1-9F699900E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647" r="25451" b="23559"/>
          <a:stretch/>
        </p:blipFill>
        <p:spPr>
          <a:xfrm>
            <a:off x="4664252" y="0"/>
            <a:ext cx="7527747" cy="6858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9ED1615-8023-4A4B-85A9-538704195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t="25234"/>
          <a:stretch/>
        </p:blipFill>
        <p:spPr>
          <a:xfrm>
            <a:off x="0" y="0"/>
            <a:ext cx="12230098" cy="68580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7032EC4-8E1D-0149-8CA4-777C920DDA9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064" y="343142"/>
            <a:ext cx="5029199" cy="1976022"/>
          </a:xfrm>
          <a:prstGeom prst="rect">
            <a:avLst/>
          </a:prstGeom>
        </p:spPr>
      </p:pic>
      <p:sp>
        <p:nvSpPr>
          <p:cNvPr id="27" name="Text Placeholder 10">
            <a:extLst>
              <a:ext uri="{FF2B5EF4-FFF2-40B4-BE49-F238E27FC236}">
                <a16:creationId xmlns:a16="http://schemas.microsoft.com/office/drawing/2014/main" xmlns="" id="{6A40501E-2DF2-8A43-A2E1-3C93EA0E99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063" y="3173059"/>
            <a:ext cx="5384800" cy="5089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xmlns="" id="{3BC73BB4-AB17-0145-80DA-8A00E900CD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064" y="3681966"/>
            <a:ext cx="5029200" cy="2832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Session 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64F53BE-3EE0-1942-85E0-2A8DD9A992E7}"/>
              </a:ext>
            </a:extLst>
          </p:cNvPr>
          <p:cNvSpPr txBox="1"/>
          <p:nvPr userDrawn="1"/>
        </p:nvSpPr>
        <p:spPr>
          <a:xfrm>
            <a:off x="500063" y="2733939"/>
            <a:ext cx="28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300" dirty="0">
                <a:solidFill>
                  <a:schemeClr val="tx1"/>
                </a:solidFill>
              </a:rPr>
              <a:t>NOVEMBER 6, 2019</a:t>
            </a:r>
          </a:p>
        </p:txBody>
      </p:sp>
    </p:spTree>
    <p:extLst>
      <p:ext uri="{BB962C8B-B14F-4D97-AF65-F5344CB8AC3E}">
        <p14:creationId xmlns:p14="http://schemas.microsoft.com/office/powerpoint/2010/main" val="2190231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m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xmlns="" id="{9FB91E3E-D2FB-9C4C-8396-C08F1A632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11633" y="1739705"/>
            <a:ext cx="8956367" cy="111759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317B92-16A9-C841-AE73-20CDEFF689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9049" y="198081"/>
            <a:ext cx="1200150" cy="4715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3B864C8-A0CB-2144-9B66-90559A4F8A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3870"/>
          <a:stretch/>
        </p:blipFill>
        <p:spPr>
          <a:xfrm>
            <a:off x="0" y="5472765"/>
            <a:ext cx="5443114" cy="138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30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m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72D23BB-F5E8-5A44-AAF0-5DF61151DA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78433" y="2485532"/>
            <a:ext cx="8275638" cy="38761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xmlns="" id="{9FB91E3E-D2FB-9C4C-8396-C08F1A632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8433" y="989160"/>
            <a:ext cx="9339937" cy="1117599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7317B92-16A9-C841-AE73-20CDEFF689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9049" y="198081"/>
            <a:ext cx="1200150" cy="4715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1A0948E-8BB3-3D47-94FB-02A6A0A429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16" t="-2" r="18226" b="48138"/>
          <a:stretch/>
        </p:blipFill>
        <p:spPr>
          <a:xfrm>
            <a:off x="5753094" y="5992828"/>
            <a:ext cx="6438906" cy="8864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6E32963-C271-E84C-B973-642A64581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43866" r="34873"/>
          <a:stretch/>
        </p:blipFill>
        <p:spPr>
          <a:xfrm>
            <a:off x="12623945" y="541544"/>
            <a:ext cx="2758215" cy="225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59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Motif_m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C226C26-8D04-5D4F-A075-6E68EDC505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079" r="3313" b="47995"/>
          <a:stretch/>
        </p:blipFill>
        <p:spPr>
          <a:xfrm>
            <a:off x="1" y="5936315"/>
            <a:ext cx="6096000" cy="9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01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B2494EE-B4F0-204E-8128-ACA26ECCA61F}"/>
              </a:ext>
            </a:extLst>
          </p:cNvPr>
          <p:cNvSpPr/>
          <p:nvPr userDrawn="1"/>
        </p:nvSpPr>
        <p:spPr>
          <a:xfrm>
            <a:off x="0" y="0"/>
            <a:ext cx="12192000" cy="903515"/>
          </a:xfrm>
          <a:prstGeom prst="rect">
            <a:avLst/>
          </a:prstGeom>
          <a:gradFill>
            <a:gsLst>
              <a:gs pos="48000">
                <a:srgbClr val="3F2464"/>
              </a:gs>
              <a:gs pos="99000">
                <a:srgbClr val="FD5632"/>
              </a:gs>
              <a:gs pos="86000">
                <a:srgbClr val="A41E8F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A90739F-C02C-6F4E-B4EF-18E1ADE5F2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74000"/>
                    </a14:imgEffect>
                    <a14:imgEffect>
                      <a14:brightnessContrast bright="34000" contrast="33000"/>
                    </a14:imgEffect>
                  </a14:imgLayer>
                </a14:imgProps>
              </a:ext>
            </a:extLst>
          </a:blip>
          <a:srcRect l="311" t="25429" b="64721"/>
          <a:stretch/>
        </p:blipFill>
        <p:spPr>
          <a:xfrm>
            <a:off x="0" y="0"/>
            <a:ext cx="12192000" cy="9035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A8D64FF-3371-224E-B579-421D3AC06F3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49049" y="198081"/>
            <a:ext cx="1200150" cy="47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72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0" r:id="rId2"/>
    <p:sldLayoutId id="2147483677" r:id="rId3"/>
    <p:sldLayoutId id="2147483678" r:id="rId4"/>
    <p:sldLayoutId id="2147483675" r:id="rId5"/>
    <p:sldLayoutId id="2147483672" r:id="rId6"/>
    <p:sldLayoutId id="2147483669" r:id="rId7"/>
    <p:sldLayoutId id="2147483681" r:id="rId8"/>
    <p:sldLayoutId id="2147483670" r:id="rId9"/>
    <p:sldLayoutId id="2147483673" r:id="rId10"/>
    <p:sldLayoutId id="2147483668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epurl.com/gl9fb9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reon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jpg"/><Relationship Id="rId5" Type="http://schemas.openxmlformats.org/officeDocument/2006/relationships/hyperlink" Target="https://twitter.com/sebadele" TargetMode="External"/><Relationship Id="rId4" Type="http://schemas.openxmlformats.org/officeDocument/2006/relationships/hyperlink" Target="mailto:seba@owasp.or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owaspsamm.org/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BB3CBDC-6501-43D9-BCCE-56EFFDA356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Seba Deleersnyder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B9E71E7-3040-4CED-BAFA-9F8FDDAAD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DevOps Assurance With OWASP SAMMv2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261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DevSecOps process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06EDC5C-589A-AD48-86DA-EB58340276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9244" y="2485532"/>
            <a:ext cx="7334016" cy="3024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8752" y="2106759"/>
            <a:ext cx="1359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threat</a:t>
            </a:r>
            <a:br>
              <a:rPr lang="en-GB" dirty="0" smtClean="0"/>
            </a:br>
            <a:r>
              <a:rPr lang="en-GB" dirty="0" smtClean="0"/>
              <a:t>assessment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622088" y="3560234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secure </a:t>
            </a:r>
            <a:br>
              <a:rPr lang="en-GB" dirty="0" smtClean="0"/>
            </a:br>
            <a:r>
              <a:rPr lang="en-GB" dirty="0" smtClean="0"/>
              <a:t>build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454967" y="1754453"/>
            <a:ext cx="1322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secure</a:t>
            </a:r>
            <a:br>
              <a:rPr lang="en-GB" dirty="0" smtClean="0"/>
            </a:br>
            <a:r>
              <a:rPr lang="en-GB" dirty="0" smtClean="0"/>
              <a:t>deployment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082588" y="5565475"/>
            <a:ext cx="1485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requirements</a:t>
            </a:r>
            <a:br>
              <a:rPr lang="en-GB" dirty="0" smtClean="0"/>
            </a:br>
            <a:r>
              <a:rPr lang="en-GB" dirty="0" smtClean="0"/>
              <a:t>testing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082588" y="1972980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security</a:t>
            </a:r>
            <a:br>
              <a:rPr lang="en-GB" dirty="0" smtClean="0"/>
            </a:br>
            <a:r>
              <a:rPr lang="en-GB" dirty="0" smtClean="0"/>
              <a:t>testing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6655397" y="5495232"/>
            <a:ext cx="1478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defect</a:t>
            </a:r>
            <a:br>
              <a:rPr lang="en-GB" dirty="0" smtClean="0"/>
            </a:br>
            <a:r>
              <a:rPr lang="en-GB" dirty="0" smtClean="0"/>
              <a:t>management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8386915" y="3994509"/>
            <a:ext cx="1478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operational</a:t>
            </a:r>
            <a:br>
              <a:rPr lang="en-GB" dirty="0" smtClean="0"/>
            </a:br>
            <a:r>
              <a:rPr lang="en-GB" dirty="0" smtClean="0"/>
              <a:t>management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4719907" y="5495233"/>
            <a:ext cx="1478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environment</a:t>
            </a:r>
            <a:br>
              <a:rPr lang="en-GB" dirty="0" smtClean="0"/>
            </a:br>
            <a:r>
              <a:rPr lang="en-GB" dirty="0" smtClean="0"/>
              <a:t>management</a:t>
            </a:r>
            <a:endParaRPr lang="en-GB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886200" y="2400784"/>
            <a:ext cx="38100" cy="3523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273300" y="3927649"/>
            <a:ext cx="381000" cy="7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026557" y="2716631"/>
            <a:ext cx="392521" cy="7504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9" idx="0"/>
          </p:cNvCxnSpPr>
          <p:nvPr/>
        </p:nvCxnSpPr>
        <p:spPr>
          <a:xfrm flipH="1">
            <a:off x="3825420" y="5242310"/>
            <a:ext cx="44914" cy="323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316252" y="4128861"/>
            <a:ext cx="142800" cy="14366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548719" y="5226800"/>
            <a:ext cx="499051" cy="3523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798244" y="2359377"/>
            <a:ext cx="211426" cy="4201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975600" y="4317674"/>
            <a:ext cx="520700" cy="879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3383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DevSecOps technology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6129701-FAC1-C64C-B79D-7370465F9A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925" y="1547959"/>
            <a:ext cx="7206952" cy="46028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5449" y="6454807"/>
            <a:ext cx="3379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>
                <a:solidFill>
                  <a:srgbClr val="006780"/>
                </a:solidFill>
              </a:rPr>
              <a:t>DZone</a:t>
            </a:r>
            <a:r>
              <a:rPr lang="en-GB" sz="1100" dirty="0">
                <a:solidFill>
                  <a:srgbClr val="006780"/>
                </a:solidFill>
              </a:rPr>
              <a:t> – Introduction to DevSecOps – Jeff Williams</a:t>
            </a:r>
          </a:p>
        </p:txBody>
      </p:sp>
    </p:spTree>
    <p:extLst>
      <p:ext uri="{BB962C8B-B14F-4D97-AF65-F5344CB8AC3E}">
        <p14:creationId xmlns:p14="http://schemas.microsoft.com/office/powerpoint/2010/main" val="3461597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placeholder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SAMM DevOps guidance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52" y="2485532"/>
            <a:ext cx="5021548" cy="3140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3879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faster </a:t>
            </a:r>
            <a:r>
              <a:rPr lang="en-GB" dirty="0" smtClean="0"/>
              <a:t>iterative improvements</a:t>
            </a:r>
          </a:p>
          <a:p>
            <a:r>
              <a:rPr lang="en-GB" dirty="0" smtClean="0"/>
              <a:t>community driven</a:t>
            </a:r>
          </a:p>
          <a:p>
            <a:r>
              <a:rPr lang="en-GB" dirty="0" smtClean="0"/>
              <a:t>OWASP references</a:t>
            </a:r>
          </a:p>
          <a:p>
            <a:r>
              <a:rPr lang="en-GB" dirty="0" smtClean="0"/>
              <a:t>process &amp; technology guidance</a:t>
            </a:r>
          </a:p>
          <a:p>
            <a:r>
              <a:rPr lang="en-GB" dirty="0" smtClean="0"/>
              <a:t>online tooling</a:t>
            </a:r>
          </a:p>
          <a:p>
            <a:r>
              <a:rPr lang="en-GB" dirty="0" smtClean="0"/>
              <a:t>benchmark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SAMM2 and beyond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0388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Questions? Feedback? Input?</a:t>
            </a:r>
            <a:endParaRPr lang="nl-BE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810F42D-B85F-0944-8785-9736DACC24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481" y="2283280"/>
            <a:ext cx="1812471" cy="18124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17CF046-D44D-CA4A-ACF8-C76542F302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2" y="1587954"/>
            <a:ext cx="3203121" cy="32031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D87FB7D-8867-9548-B05F-69BEB5406A74}"/>
              </a:ext>
            </a:extLst>
          </p:cNvPr>
          <p:cNvSpPr txBox="1"/>
          <p:nvPr/>
        </p:nvSpPr>
        <p:spPr>
          <a:xfrm>
            <a:off x="2535674" y="4560242"/>
            <a:ext cx="2222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#project-</a:t>
            </a:r>
            <a:r>
              <a:rPr lang="en-US" sz="2400" dirty="0" err="1"/>
              <a:t>samm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5FD6C7D-B8F9-E145-BE9E-A76D96C015B7}"/>
              </a:ext>
            </a:extLst>
          </p:cNvPr>
          <p:cNvSpPr txBox="1"/>
          <p:nvPr/>
        </p:nvSpPr>
        <p:spPr>
          <a:xfrm>
            <a:off x="5927800" y="4560241"/>
            <a:ext cx="3657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github.com</a:t>
            </a:r>
            <a:r>
              <a:rPr lang="en-US" sz="2400" dirty="0"/>
              <a:t>/OWASP/</a:t>
            </a:r>
            <a:r>
              <a:rPr lang="en-US" sz="2400" dirty="0" err="1"/>
              <a:t>samm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6629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SAMM newsletter</a:t>
            </a:r>
            <a:endParaRPr lang="nl-BE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E88A0DF-0421-CF4D-902B-BC5E1C7BA174}"/>
              </a:ext>
            </a:extLst>
          </p:cNvPr>
          <p:cNvSpPr/>
          <p:nvPr/>
        </p:nvSpPr>
        <p:spPr>
          <a:xfrm>
            <a:off x="4993173" y="3934271"/>
            <a:ext cx="2222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hlinkClick r:id="rId3"/>
              </a:rPr>
              <a:t>eepurl.com/gl9fb9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1620AB2-5973-2F42-86C7-B835598E15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173" y="2788178"/>
            <a:ext cx="1710455" cy="464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1D37167-490E-DA4C-81EE-49426C51AD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33" y="2610373"/>
            <a:ext cx="2833007" cy="2833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0754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78433" y="1990232"/>
            <a:ext cx="8275638" cy="3876136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Bart De Win – Project Co-Leader, Belgium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Sebastien (Seba) Deleersnyder – Project Co-Leader, Belgium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Brian Glass – United States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Daniel Kefer – Germany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Yan Kravchenko – United States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Chris Cooper – United Kingdom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John DiLeo – New Zealand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Nessim Kisserli – Belgium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Patricia Duarte - Uruguay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John Kennedy - Sweden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Hardik Parekh - United States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John Ellingsworth - United States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Sebastian Arriada - Argentina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Brett Crawley – United Kingdom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nl-BE" sz="2000" smtClean="0"/>
              <a:t>...</a:t>
            </a:r>
          </a:p>
          <a:p>
            <a:pPr marL="0" indent="0" algn="ctr">
              <a:spcBef>
                <a:spcPts val="0"/>
              </a:spcBef>
              <a:buNone/>
            </a:pPr>
            <a:endParaRPr lang="nl-BE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Credits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06629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2152652" y="1431925"/>
            <a:ext cx="8820148" cy="114300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Seba </a:t>
            </a:r>
            <a:r>
              <a:rPr lang="en-GB" dirty="0"/>
              <a:t>Deleersnyder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4294967295"/>
          </p:nvPr>
        </p:nvSpPr>
        <p:spPr>
          <a:xfrm>
            <a:off x="6019800" y="2499634"/>
            <a:ext cx="4508500" cy="3263900"/>
          </a:xfrm>
          <a:prstGeom prst="rect">
            <a:avLst/>
          </a:prstGeom>
        </p:spPr>
        <p:txBody>
          <a:bodyPr/>
          <a:lstStyle/>
          <a:p>
            <a:pPr marL="203200" indent="0">
              <a:buNone/>
            </a:pPr>
            <a:r>
              <a:rPr lang="en-US" sz="2400" dirty="0"/>
              <a:t>CEO </a:t>
            </a:r>
            <a:r>
              <a:rPr lang="en-US" sz="2400" dirty="0">
                <a:hlinkClick r:id="rId3"/>
              </a:rPr>
              <a:t>Toreon</a:t>
            </a:r>
            <a:endParaRPr lang="en-US" sz="2400" dirty="0"/>
          </a:p>
          <a:p>
            <a:pPr marL="203200" indent="0">
              <a:buNone/>
            </a:pPr>
            <a:endParaRPr lang="en-US" sz="2400" dirty="0"/>
          </a:p>
          <a:p>
            <a:pPr marL="203200" indent="0">
              <a:buNone/>
            </a:pPr>
            <a:r>
              <a:rPr lang="en-US" sz="2400" dirty="0"/>
              <a:t>Belgian OWASP chapter founder</a:t>
            </a:r>
          </a:p>
          <a:p>
            <a:pPr marL="203200" indent="0">
              <a:buNone/>
            </a:pPr>
            <a:r>
              <a:rPr lang="en-US" sz="2400" dirty="0"/>
              <a:t>SAMM project co-leader</a:t>
            </a:r>
          </a:p>
          <a:p>
            <a:pPr marL="139700" indent="0">
              <a:buNone/>
            </a:pPr>
            <a:endParaRPr lang="en-GB" sz="2400" dirty="0" smtClean="0"/>
          </a:p>
          <a:p>
            <a:pPr marL="139700" indent="0">
              <a:buNone/>
            </a:pPr>
            <a:r>
              <a:rPr lang="en-GB" sz="2400" dirty="0" smtClean="0">
                <a:hlinkClick r:id="rId4"/>
              </a:rPr>
              <a:t>seba@owasp.org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>
                <a:hlinkClick r:id="rId5"/>
              </a:rPr>
              <a:t>@</a:t>
            </a:r>
            <a:r>
              <a:rPr lang="en-GB" sz="2400" dirty="0" err="1" smtClean="0">
                <a:hlinkClick r:id="rId5"/>
              </a:rPr>
              <a:t>sebadele</a:t>
            </a:r>
            <a:endParaRPr lang="en-GB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650" y="2574925"/>
            <a:ext cx="2940050" cy="294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5013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D8DDA6-B4DA-4712-9F85-291A01343A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24"/>
          <a:stretch/>
        </p:blipFill>
        <p:spPr>
          <a:xfrm>
            <a:off x="2788386" y="290514"/>
            <a:ext cx="6619216" cy="636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19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"The prime maturity model for software assurance that provides an effective and measurable way for all types of organizations to analyze and improve their software security posture.”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97" name="Google Shape;197;p2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What is SAMM?</a:t>
            </a:r>
            <a:endParaRPr lang="nl-BE" dirty="0"/>
          </a:p>
        </p:txBody>
      </p:sp>
      <p:pic>
        <p:nvPicPr>
          <p:cNvPr id="199" name="Google Shape;19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8432" y="2153304"/>
            <a:ext cx="10124567" cy="1110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701" y="2229504"/>
            <a:ext cx="2698699" cy="95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91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Why a maturity model?</a:t>
            </a:r>
            <a:endParaRPr lang="nl-BE" dirty="0"/>
          </a:p>
        </p:txBody>
      </p:sp>
      <p:grpSp>
        <p:nvGrpSpPr>
          <p:cNvPr id="4" name="Google Shape;206;p30"/>
          <p:cNvGrpSpPr/>
          <p:nvPr/>
        </p:nvGrpSpPr>
        <p:grpSpPr>
          <a:xfrm>
            <a:off x="1207747" y="1874376"/>
            <a:ext cx="5384177" cy="4435802"/>
            <a:chOff x="0" y="877"/>
            <a:chExt cx="4366060" cy="2994214"/>
          </a:xfrm>
        </p:grpSpPr>
        <p:sp>
          <p:nvSpPr>
            <p:cNvPr id="5" name="Google Shape;207;p30"/>
            <p:cNvSpPr/>
            <p:nvPr/>
          </p:nvSpPr>
          <p:spPr>
            <a:xfrm>
              <a:off x="1746424" y="877"/>
              <a:ext cx="2619636" cy="696328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rgbClr val="CCD3EA">
                <a:alpha val="89803"/>
              </a:srgbClr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6" name="Google Shape;208;p30"/>
            <p:cNvSpPr txBox="1"/>
            <p:nvPr/>
          </p:nvSpPr>
          <p:spPr>
            <a:xfrm>
              <a:off x="1746424" y="87918"/>
              <a:ext cx="2358513" cy="5222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00" tIns="5700" rIns="5700" bIns="5700" anchor="ctr" anchorCtr="0">
              <a:noAutofit/>
            </a:bodyPr>
            <a:lstStyle/>
            <a:p>
              <a:pPr marL="6350" lvl="1">
                <a:lnSpc>
                  <a:spcPct val="90000"/>
                </a:lnSpc>
                <a:buClr>
                  <a:schemeClr val="dk1"/>
                </a:buClr>
                <a:buSzPts val="900"/>
              </a:pP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Changes must be </a:t>
              </a:r>
              <a:r>
                <a:rPr lang="en" u="sng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iterative</a:t>
              </a: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while working toward long-term goals</a:t>
              </a: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209;p30"/>
            <p:cNvSpPr/>
            <p:nvPr/>
          </p:nvSpPr>
          <p:spPr>
            <a:xfrm>
              <a:off x="0" y="877"/>
              <a:ext cx="1746424" cy="696328"/>
            </a:xfrm>
            <a:prstGeom prst="roundRect">
              <a:avLst>
                <a:gd name="adj" fmla="val 16667"/>
              </a:avLst>
            </a:prstGeom>
            <a:solidFill>
              <a:srgbClr val="4372C3">
                <a:alpha val="89803"/>
              </a:srgbClr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" name="Google Shape;210;p30"/>
            <p:cNvSpPr txBox="1"/>
            <p:nvPr/>
          </p:nvSpPr>
          <p:spPr>
            <a:xfrm>
              <a:off x="33992" y="34869"/>
              <a:ext cx="1678440" cy="6283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7150" tIns="18575" rIns="37150" bIns="1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1000"/>
              </a:pPr>
              <a:r>
                <a:rPr lang="en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An organization’s behavior changes slowly over time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11;p30"/>
            <p:cNvSpPr/>
            <p:nvPr/>
          </p:nvSpPr>
          <p:spPr>
            <a:xfrm>
              <a:off x="1746424" y="766839"/>
              <a:ext cx="2619636" cy="696328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rgbClr val="CCD3EA">
                <a:alpha val="89803"/>
              </a:srgbClr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0" name="Google Shape;212;p30"/>
            <p:cNvSpPr txBox="1"/>
            <p:nvPr/>
          </p:nvSpPr>
          <p:spPr>
            <a:xfrm>
              <a:off x="1746424" y="853880"/>
              <a:ext cx="2358513" cy="5222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00" tIns="5700" rIns="5700" bIns="5700" anchor="ctr" anchorCtr="0">
              <a:noAutofit/>
            </a:bodyPr>
            <a:lstStyle/>
            <a:p>
              <a:pPr marL="6350" lvl="1">
                <a:lnSpc>
                  <a:spcPct val="90000"/>
                </a:lnSpc>
                <a:buClr>
                  <a:schemeClr val="dk1"/>
                </a:buClr>
                <a:buSzPts val="900"/>
              </a:pP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 solution must enable </a:t>
              </a:r>
              <a:r>
                <a:rPr lang="en" u="sng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risk-based</a:t>
              </a: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choices tailored to the organization</a:t>
              </a: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213;p30"/>
            <p:cNvSpPr/>
            <p:nvPr/>
          </p:nvSpPr>
          <p:spPr>
            <a:xfrm>
              <a:off x="0" y="766839"/>
              <a:ext cx="1746424" cy="696328"/>
            </a:xfrm>
            <a:prstGeom prst="roundRect">
              <a:avLst>
                <a:gd name="adj" fmla="val 16667"/>
              </a:avLst>
            </a:prstGeom>
            <a:solidFill>
              <a:srgbClr val="4372C3">
                <a:alpha val="76862"/>
              </a:srgbClr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2" name="Google Shape;214;p30"/>
            <p:cNvSpPr txBox="1"/>
            <p:nvPr/>
          </p:nvSpPr>
          <p:spPr>
            <a:xfrm>
              <a:off x="33992" y="800831"/>
              <a:ext cx="1678440" cy="6283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7150" tIns="18575" rIns="37150" bIns="1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1000"/>
              </a:pPr>
              <a:r>
                <a:rPr lang="en" sz="16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There is no single recipe that works for all organizations</a:t>
              </a:r>
              <a:endParaRPr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215;p30"/>
            <p:cNvSpPr/>
            <p:nvPr/>
          </p:nvSpPr>
          <p:spPr>
            <a:xfrm>
              <a:off x="1746424" y="1532801"/>
              <a:ext cx="2619636" cy="696328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rgbClr val="CCD3EA">
                <a:alpha val="89803"/>
              </a:srgbClr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4" name="Google Shape;216;p30"/>
            <p:cNvSpPr txBox="1"/>
            <p:nvPr/>
          </p:nvSpPr>
          <p:spPr>
            <a:xfrm>
              <a:off x="1746424" y="1619842"/>
              <a:ext cx="2358513" cy="5222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00" tIns="5700" rIns="5700" bIns="5700" anchor="ctr" anchorCtr="0">
              <a:noAutofit/>
            </a:bodyPr>
            <a:lstStyle/>
            <a:p>
              <a:pPr marL="6350" lvl="1">
                <a:lnSpc>
                  <a:spcPct val="90000"/>
                </a:lnSpc>
                <a:buClr>
                  <a:schemeClr val="dk1"/>
                </a:buClr>
                <a:buSzPts val="900"/>
              </a:pP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 solution must provide enough </a:t>
              </a:r>
              <a:r>
                <a:rPr lang="en" u="sng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details</a:t>
              </a: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for non-security-people</a:t>
              </a:r>
              <a:endParaRPr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217;p30"/>
            <p:cNvSpPr/>
            <p:nvPr/>
          </p:nvSpPr>
          <p:spPr>
            <a:xfrm>
              <a:off x="0" y="1532801"/>
              <a:ext cx="1746424" cy="696328"/>
            </a:xfrm>
            <a:prstGeom prst="roundRect">
              <a:avLst>
                <a:gd name="adj" fmla="val 16667"/>
              </a:avLst>
            </a:prstGeom>
            <a:solidFill>
              <a:srgbClr val="4372C3">
                <a:alpha val="63137"/>
              </a:srgbClr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6" name="Google Shape;218;p30"/>
            <p:cNvSpPr txBox="1"/>
            <p:nvPr/>
          </p:nvSpPr>
          <p:spPr>
            <a:xfrm>
              <a:off x="33992" y="1566793"/>
              <a:ext cx="1678440" cy="6283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7150" tIns="18575" rIns="37150" bIns="1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1000"/>
              </a:pPr>
              <a:r>
                <a:rPr lang="en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Guidance related to security activities must be prescriptive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219;p30"/>
            <p:cNvSpPr/>
            <p:nvPr/>
          </p:nvSpPr>
          <p:spPr>
            <a:xfrm>
              <a:off x="1746424" y="2298763"/>
              <a:ext cx="2619636" cy="696328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rgbClr val="CCD3EA">
                <a:alpha val="89803"/>
              </a:srgbClr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18" name="Google Shape;220;p30"/>
            <p:cNvSpPr txBox="1"/>
            <p:nvPr/>
          </p:nvSpPr>
          <p:spPr>
            <a:xfrm>
              <a:off x="1746424" y="2385804"/>
              <a:ext cx="2358513" cy="5222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00" tIns="5700" rIns="5700" bIns="5700" anchor="ctr" anchorCtr="0">
              <a:noAutofit/>
            </a:bodyPr>
            <a:lstStyle/>
            <a:p>
              <a:pPr marL="6350" lvl="1">
                <a:lnSpc>
                  <a:spcPct val="90000"/>
                </a:lnSpc>
                <a:buClr>
                  <a:schemeClr val="dk1"/>
                </a:buClr>
                <a:buSzPts val="900"/>
              </a:pPr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OWASP Software Assurance Maturity Model (SAMM)</a:t>
              </a:r>
              <a:endParaRPr sz="2000" dirty="0"/>
            </a:p>
          </p:txBody>
        </p:sp>
        <p:sp>
          <p:nvSpPr>
            <p:cNvPr id="19" name="Google Shape;221;p30"/>
            <p:cNvSpPr/>
            <p:nvPr/>
          </p:nvSpPr>
          <p:spPr>
            <a:xfrm>
              <a:off x="0" y="2298763"/>
              <a:ext cx="1746424" cy="696328"/>
            </a:xfrm>
            <a:prstGeom prst="roundRect">
              <a:avLst>
                <a:gd name="adj" fmla="val 16667"/>
              </a:avLst>
            </a:prstGeom>
            <a:solidFill>
              <a:srgbClr val="4372C3">
                <a:alpha val="49803"/>
              </a:srgbClr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20" name="Google Shape;222;p30"/>
            <p:cNvSpPr txBox="1"/>
            <p:nvPr/>
          </p:nvSpPr>
          <p:spPr>
            <a:xfrm>
              <a:off x="33992" y="2332755"/>
              <a:ext cx="1678440" cy="6283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7150" tIns="18575" rIns="37150" bIns="185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lt1"/>
                </a:buClr>
                <a:buSzPts val="1000"/>
              </a:pPr>
              <a:r>
                <a:rPr lang="en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Overall, must be simple, well-defined, and measurable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8330" y="1625812"/>
            <a:ext cx="2620040" cy="4107660"/>
            <a:chOff x="6523960" y="1249648"/>
            <a:chExt cx="2620040" cy="4107660"/>
          </a:xfrm>
        </p:grpSpPr>
        <p:sp>
          <p:nvSpPr>
            <p:cNvPr id="21" name="Google Shape;252;p33"/>
            <p:cNvSpPr/>
            <p:nvPr/>
          </p:nvSpPr>
          <p:spPr>
            <a:xfrm>
              <a:off x="6754904" y="1249648"/>
              <a:ext cx="2389096" cy="38472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FFFFFF">
                  <a:alpha val="498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r>
                <a:rPr lang="en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Measurable</a:t>
              </a:r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lvl="2"/>
              <a:endParaRPr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lang="en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r>
                <a:rPr lang="en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Actionable</a:t>
              </a:r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endParaRPr lang="en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lvl="2"/>
              <a:r>
                <a:rPr lang="en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Versatile</a:t>
              </a:r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r>
                <a:rPr lang="en" sz="2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en" sz="2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endParaRPr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6523960" y="1861073"/>
              <a:ext cx="1030763" cy="3496235"/>
              <a:chOff x="6523960" y="1861073"/>
              <a:chExt cx="1030763" cy="3496235"/>
            </a:xfrm>
          </p:grpSpPr>
          <p:pic>
            <p:nvPicPr>
              <p:cNvPr id="22" name="Google Shape;253;p33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6523960" y="1861073"/>
                <a:ext cx="1030763" cy="10415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oogle Shape;254;p33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528992" y="3067884"/>
                <a:ext cx="1025731" cy="106305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oogle Shape;255;p33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523960" y="4255704"/>
                <a:ext cx="1030763" cy="110160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891544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OWASP SAMM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295" y="2424259"/>
            <a:ext cx="1285875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3819" y="4088954"/>
            <a:ext cx="1276350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lh5.googleusercontent.com/KG3Odz6lnHDDjJ0d1j76SKaJyb3QSwwAqFnHPDs00rklaID5Da-R9FLQuX0ziC2S-MYi4HHEYeSHkcgdjnBymZ7XfLuRX0s7QM36CbmT4pkoUM2_cUfdXtOs7AVdIGvjmWyMtEzduG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65" y="1823765"/>
            <a:ext cx="6891826" cy="408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178433" y="6111085"/>
            <a:ext cx="40014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2800" dirty="0">
                <a:hlinkClick r:id="rId6"/>
              </a:rPr>
              <a:t>https://owaspsamm.org/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53838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9960154"/>
              </p:ext>
            </p:extLst>
          </p:nvPr>
        </p:nvGraphicFramePr>
        <p:xfrm>
          <a:off x="1178433" y="2106759"/>
          <a:ext cx="8991600" cy="3811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SAMM2 security practices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205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Requirements Testing</a:t>
            </a:r>
            <a:endParaRPr lang="nl-BE" dirty="0"/>
          </a:p>
        </p:txBody>
      </p:sp>
      <p:sp>
        <p:nvSpPr>
          <p:cNvPr id="338" name="Google Shape;338;p39"/>
          <p:cNvSpPr/>
          <p:nvPr/>
        </p:nvSpPr>
        <p:spPr>
          <a:xfrm>
            <a:off x="1986702" y="3383225"/>
            <a:ext cx="589577" cy="132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39"/>
          <p:cNvSpPr txBox="1"/>
          <p:nvPr/>
        </p:nvSpPr>
        <p:spPr>
          <a:xfrm>
            <a:off x="1637121" y="2854524"/>
            <a:ext cx="1288739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algn="ctr"/>
            <a:r>
              <a:rPr lang="en" sz="2000" b="1" dirty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Maturity</a:t>
            </a:r>
            <a:endParaRPr sz="2000" dirty="0"/>
          </a:p>
        </p:txBody>
      </p:sp>
      <p:sp>
        <p:nvSpPr>
          <p:cNvPr id="340" name="Google Shape;340;p39"/>
          <p:cNvSpPr txBox="1"/>
          <p:nvPr/>
        </p:nvSpPr>
        <p:spPr>
          <a:xfrm>
            <a:off x="9626403" y="2781749"/>
            <a:ext cx="1243404" cy="58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" sz="2000" b="1" dirty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Activities</a:t>
            </a:r>
            <a:endParaRPr sz="2000" dirty="0"/>
          </a:p>
        </p:txBody>
      </p:sp>
      <p:sp>
        <p:nvSpPr>
          <p:cNvPr id="341" name="Google Shape;341;p39"/>
          <p:cNvSpPr/>
          <p:nvPr/>
        </p:nvSpPr>
        <p:spPr>
          <a:xfrm rot="5400000">
            <a:off x="9713061" y="3038056"/>
            <a:ext cx="517025" cy="6903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9"/>
          <p:cNvSpPr/>
          <p:nvPr/>
        </p:nvSpPr>
        <p:spPr>
          <a:xfrm rot="5400000">
            <a:off x="9733180" y="4159467"/>
            <a:ext cx="483862" cy="69741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9"/>
          <p:cNvSpPr/>
          <p:nvPr/>
        </p:nvSpPr>
        <p:spPr>
          <a:xfrm rot="5400000">
            <a:off x="9780601" y="5243503"/>
            <a:ext cx="445105" cy="70732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9"/>
          <p:cNvSpPr txBox="1"/>
          <p:nvPr/>
        </p:nvSpPr>
        <p:spPr>
          <a:xfrm>
            <a:off x="7294625" y="1530790"/>
            <a:ext cx="1066158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algn="ctr"/>
            <a:r>
              <a:rPr lang="en" sz="2000" b="1" dirty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Streams</a:t>
            </a:r>
            <a:endParaRPr sz="2000" dirty="0"/>
          </a:p>
        </p:txBody>
      </p:sp>
      <p:graphicFrame>
        <p:nvGraphicFramePr>
          <p:cNvPr id="345" name="Google Shape;345;p39"/>
          <p:cNvGraphicFramePr/>
          <p:nvPr>
            <p:extLst>
              <p:ext uri="{D42A27DB-BD31-4B8C-83A1-F6EECF244321}">
                <p14:modId xmlns:p14="http://schemas.microsoft.com/office/powerpoint/2010/main" val="3166356897"/>
              </p:ext>
            </p:extLst>
          </p:nvPr>
        </p:nvGraphicFramePr>
        <p:xfrm>
          <a:off x="2925859" y="2257345"/>
          <a:ext cx="6587424" cy="372834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9470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551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52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0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/>
                    </a:p>
                  </a:txBody>
                  <a:tcPr marL="91425" marR="91425" marT="91425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1" dirty="0"/>
                        <a:t>A: Control Verification</a:t>
                      </a:r>
                      <a:endParaRPr sz="1800" b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1" dirty="0"/>
                        <a:t>B: Misuse /Abuse Testing</a:t>
                      </a:r>
                      <a:endParaRPr sz="1800" b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84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 i="1" dirty="0"/>
                        <a:t>Level 1</a:t>
                      </a:r>
                      <a:r>
                        <a:rPr lang="en" sz="1400" i="1" dirty="0"/>
                        <a:t> - </a:t>
                      </a:r>
                      <a:r>
                        <a:rPr lang="en" sz="1400" b="1" i="1" dirty="0"/>
                        <a:t>Opportunistically</a:t>
                      </a:r>
                      <a:r>
                        <a:rPr lang="en" sz="1400" i="1" dirty="0"/>
                        <a:t> find </a:t>
                      </a:r>
                      <a:r>
                        <a:rPr lang="en" sz="1400" b="1" i="1" dirty="0"/>
                        <a:t>basic</a:t>
                      </a:r>
                      <a:r>
                        <a:rPr lang="en" sz="1400" i="1" dirty="0"/>
                        <a:t> vulnerabilities and other security issues.</a:t>
                      </a:r>
                      <a:endParaRPr sz="1400" i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 dirty="0"/>
                        <a:t>Test for standard security controls</a:t>
                      </a:r>
                      <a:endParaRPr sz="1400" i="0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/>
                        <a:t>Perform security fuzzing testing</a:t>
                      </a:r>
                      <a:endParaRPr sz="1400" i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67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 i="1" dirty="0"/>
                        <a:t>Level 2</a:t>
                      </a:r>
                      <a:r>
                        <a:rPr lang="en" sz="1400" i="1" dirty="0"/>
                        <a:t> - Perform</a:t>
                      </a:r>
                      <a:r>
                        <a:rPr lang="en" sz="1400" b="1" i="1" dirty="0"/>
                        <a:t> implementation review</a:t>
                      </a:r>
                      <a:r>
                        <a:rPr lang="en" sz="1400" i="1" dirty="0"/>
                        <a:t> to discover </a:t>
                      </a:r>
                      <a:r>
                        <a:rPr lang="en" sz="1400" b="1" i="1" dirty="0"/>
                        <a:t>application-specific risks </a:t>
                      </a:r>
                      <a:r>
                        <a:rPr lang="en" sz="1400" i="1" dirty="0"/>
                        <a:t>against the security requirements.</a:t>
                      </a:r>
                      <a:endParaRPr sz="1400" i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 dirty="0"/>
                        <a:t>Derive test cases from known security requirements</a:t>
                      </a:r>
                      <a:endParaRPr sz="1400" i="0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 dirty="0"/>
                        <a:t>Create and test abuse cases and business logic flaw test</a:t>
                      </a:r>
                      <a:endParaRPr sz="1400" i="0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84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 i="1" dirty="0"/>
                        <a:t>Level 3</a:t>
                      </a:r>
                      <a:r>
                        <a:rPr lang="en" sz="1400" i="1" dirty="0"/>
                        <a:t> - </a:t>
                      </a:r>
                      <a:r>
                        <a:rPr lang="en" sz="1400" b="1" i="1" dirty="0"/>
                        <a:t>Maintain</a:t>
                      </a:r>
                      <a:r>
                        <a:rPr lang="en" sz="1400" i="1" dirty="0"/>
                        <a:t> the application security level after bug fixes, changes or during maintenance</a:t>
                      </a:r>
                      <a:endParaRPr sz="1400" i="1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/>
                        <a:t>Perform regression testing (with security unit tests)</a:t>
                      </a:r>
                      <a:endParaRPr sz="1400" i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i="0" dirty="0"/>
                        <a:t>Denial of service and security stress testing</a:t>
                      </a:r>
                      <a:endParaRPr sz="1400" i="0" dirty="0"/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6" name="Google Shape;346;p39"/>
          <p:cNvSpPr/>
          <p:nvPr/>
        </p:nvSpPr>
        <p:spPr>
          <a:xfrm>
            <a:off x="6560582" y="1575449"/>
            <a:ext cx="322213" cy="5889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9"/>
          <p:cNvSpPr/>
          <p:nvPr/>
        </p:nvSpPr>
        <p:spPr>
          <a:xfrm>
            <a:off x="8756232" y="1575449"/>
            <a:ext cx="322213" cy="5889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6623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SAMM2 assessments</a:t>
            </a:r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433" y="1890230"/>
            <a:ext cx="9144000" cy="3077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78433" y="5265684"/>
            <a:ext cx="7513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</a:rPr>
              <a:t>SAMM2 Toolbox:</a:t>
            </a:r>
          </a:p>
          <a:p>
            <a:r>
              <a:rPr lang="en-GB" sz="1600" dirty="0">
                <a:latin typeface="Calibri" panose="020F0502020204030204" pitchFamily="34" charset="0"/>
              </a:rPr>
              <a:t>https://github.com/OWASP/samm/tree/master/Supporting%20Resources/v2.0/toolbox</a:t>
            </a:r>
          </a:p>
        </p:txBody>
      </p:sp>
    </p:spTree>
    <p:extLst>
      <p:ext uri="{BB962C8B-B14F-4D97-AF65-F5344CB8AC3E}">
        <p14:creationId xmlns:p14="http://schemas.microsoft.com/office/powerpoint/2010/main" val="762545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xmlns="" id="{8F1A293F-9BD4-6A43-9B7A-9EDC5D0D9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75" y="1307108"/>
            <a:ext cx="11314954" cy="421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07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DevSecOps people (elaborate)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awareness training</a:t>
            </a:r>
          </a:p>
          <a:p>
            <a:r>
              <a:rPr lang="en-GB" dirty="0" smtClean="0"/>
              <a:t>security champions</a:t>
            </a:r>
          </a:p>
          <a:p>
            <a:r>
              <a:rPr lang="en-GB" dirty="0" smtClean="0"/>
              <a:t>security culture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668493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3188</TotalTime>
  <Words>556</Words>
  <Application>Microsoft Office PowerPoint</Application>
  <PresentationFormat>Widescreen</PresentationFormat>
  <Paragraphs>150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Franklin Gothic Book</vt:lpstr>
      <vt:lpstr>Franklin Gothic Medium</vt:lpstr>
      <vt:lpstr>1_Custom Design</vt:lpstr>
      <vt:lpstr>PowerPoint Presentation</vt:lpstr>
      <vt:lpstr>What is SAMM?</vt:lpstr>
      <vt:lpstr>Why a maturity model?</vt:lpstr>
      <vt:lpstr>OWASP SAMM</vt:lpstr>
      <vt:lpstr>SAMM2 security practices </vt:lpstr>
      <vt:lpstr>Requirements Testing</vt:lpstr>
      <vt:lpstr>SAMM2 assessments</vt:lpstr>
      <vt:lpstr>PowerPoint Presentation</vt:lpstr>
      <vt:lpstr>DevSecOps people (elaborate)</vt:lpstr>
      <vt:lpstr>DevSecOps process</vt:lpstr>
      <vt:lpstr>DevSecOps technology</vt:lpstr>
      <vt:lpstr>SAMM DevOps guidance</vt:lpstr>
      <vt:lpstr>SAMM2 and beyond</vt:lpstr>
      <vt:lpstr>Questions? Feedback? Input?</vt:lpstr>
      <vt:lpstr>SAMM newsletter</vt:lpstr>
      <vt:lpstr>Credits</vt:lpstr>
      <vt:lpstr>Seba Deleersnyder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Lavoie</dc:creator>
  <cp:lastModifiedBy>Sebastien Deleersnyder</cp:lastModifiedBy>
  <cp:revision>78</cp:revision>
  <dcterms:created xsi:type="dcterms:W3CDTF">2019-04-17T18:42:52Z</dcterms:created>
  <dcterms:modified xsi:type="dcterms:W3CDTF">2019-11-03T08:47:11Z</dcterms:modified>
</cp:coreProperties>
</file>